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3" r:id="rId1"/>
  </p:sldMasterIdLst>
  <p:notesMasterIdLst>
    <p:notesMasterId r:id="rId17"/>
  </p:notesMasterIdLst>
  <p:sldIdLst>
    <p:sldId id="256" r:id="rId2"/>
    <p:sldId id="307" r:id="rId3"/>
    <p:sldId id="308" r:id="rId4"/>
    <p:sldId id="296" r:id="rId5"/>
    <p:sldId id="309" r:id="rId6"/>
    <p:sldId id="310" r:id="rId7"/>
    <p:sldId id="303" r:id="rId8"/>
    <p:sldId id="299" r:id="rId9"/>
    <p:sldId id="298" r:id="rId10"/>
    <p:sldId id="300" r:id="rId11"/>
    <p:sldId id="301" r:id="rId12"/>
    <p:sldId id="294" r:id="rId13"/>
    <p:sldId id="306" r:id="rId14"/>
    <p:sldId id="305" r:id="rId15"/>
    <p:sldId id="304"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C0C37D-E6D7-419C-B292-D7C272DD01BE}">
  <a:tblStyle styleId="{8CC0C37D-E6D7-419C-B292-D7C272DD01B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1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55096"/>
  </p:normalViewPr>
  <p:slideViewPr>
    <p:cSldViewPr snapToGrid="0" snapToObjects="1">
      <p:cViewPr varScale="1">
        <p:scale>
          <a:sx n="56" d="100"/>
          <a:sy n="56" d="100"/>
        </p:scale>
        <p:origin x="316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reactjs.org/blog/2017/09/26/react-v16.0.html#reduced-file-size" TargetMode="External"/><Relationship Id="rId3" Type="http://schemas.openxmlformats.org/officeDocument/2006/relationships/hyperlink" Target="https://reactjs.org/blog/2017/09/26/react-v16.0.html#new-render-return-types-fragments-and-strings" TargetMode="External"/><Relationship Id="rId7" Type="http://schemas.openxmlformats.org/officeDocument/2006/relationships/hyperlink" Target="https://reactjs.org/blog/2017/09/26/react-v16.0.html#better-server-side-render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reactjs.org/blog/2017/09/26/react-v16.0.html#support-for-custom-dom-attributes" TargetMode="External"/><Relationship Id="rId5" Type="http://schemas.openxmlformats.org/officeDocument/2006/relationships/hyperlink" Target="https://reactjs.org/blog/2017/09/26/react-v16.0.html#portals" TargetMode="External"/><Relationship Id="rId4" Type="http://schemas.openxmlformats.org/officeDocument/2006/relationships/hyperlink" Target="https://reactjs.org/blog/2017/09/26/react-v16.0.html#better-error-handl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github.com/facebook/react/tree/master/packages/react-test-renderer" TargetMode="External"/><Relationship Id="rId4" Type="http://schemas.openxmlformats.org/officeDocument/2006/relationships/hyperlink" Target="https://github.com/facebook/react/tree/master/packages/react-native-render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React v16.0 comes with some major changes and an update to the react core algorithm. </a:t>
            </a:r>
          </a:p>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With React v16.0 Facebook has completely revised the internals of React while keeping the public API essentially the same</a:t>
            </a:r>
          </a:p>
          <a:p>
            <a:pPr marL="0" lvl="0" indent="0">
              <a:spcBef>
                <a:spcPts val="360"/>
              </a:spcBef>
              <a:spcAft>
                <a:spcPts val="0"/>
              </a:spcAft>
              <a:buNone/>
            </a:pPr>
            <a:endParaRPr dirty="0"/>
          </a:p>
        </p:txBody>
      </p:sp>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1" i="0" u="none" strike="noStrike" kern="1200" cap="none" dirty="0">
                <a:solidFill>
                  <a:schemeClr val="dk1"/>
                </a:solidFill>
                <a:effectLst/>
                <a:latin typeface="Calibri"/>
                <a:ea typeface="Calibri"/>
                <a:cs typeface="Calibri"/>
                <a:sym typeface="Calibri"/>
              </a:rPr>
              <a:t>With React Fiber, the new reconciler has the ability to do the following:</a:t>
            </a:r>
          </a:p>
          <a:p>
            <a:endParaRPr lang="en-US" sz="1200" b="1"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Split interruptible work into chunks.</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Pause work and come back to it later.</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Reuse previously completed work.</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82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It's great that there is a new release, but ReactJS 16 is a very special release. What's exciting about this new ReactJS release is the fact that it was entirely rewritten from scratch while ensuring that the public API remains unchanged. This major release brings a lot of new features, deprecations, and changes.</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Among the changes are some long-standing feature requests, including </a:t>
            </a:r>
            <a:r>
              <a:rPr lang="en-US" sz="1200" b="0" i="0" u="none" strike="noStrike" kern="1200" cap="none" dirty="0">
                <a:solidFill>
                  <a:schemeClr val="dk1"/>
                </a:solidFill>
                <a:effectLst/>
                <a:latin typeface="Calibri"/>
                <a:ea typeface="Calibri"/>
                <a:cs typeface="Calibri"/>
                <a:sym typeface="Calibri"/>
                <a:hlinkClick r:id="rId3"/>
              </a:rPr>
              <a:t>fragments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4"/>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5"/>
              </a:rPr>
              <a:t>portals</a:t>
            </a:r>
            <a:r>
              <a:rPr lang="en-US" sz="1200" b="0" i="0" u="none" strike="noStrike" kern="1200" cap="none" dirty="0">
                <a:solidFill>
                  <a:schemeClr val="dk1"/>
                </a:solidFill>
                <a:effectLst/>
                <a:latin typeface="Calibri"/>
                <a:ea typeface="Calibri"/>
                <a:cs typeface="Calibri"/>
                <a:sym typeface="Calibri"/>
              </a:rPr>
              <a:t>, support for </a:t>
            </a:r>
            <a:r>
              <a:rPr lang="en-US" sz="1200" b="0" i="0" u="none" strike="noStrike" kern="1200" cap="none" dirty="0">
                <a:solidFill>
                  <a:schemeClr val="dk1"/>
                </a:solidFill>
                <a:effectLst/>
                <a:latin typeface="Calibri"/>
                <a:ea typeface="Calibri"/>
                <a:cs typeface="Calibri"/>
                <a:sym typeface="Calibri"/>
                <a:hlinkClick r:id="rId6"/>
              </a:rPr>
              <a:t>custom DOM attributes</a:t>
            </a:r>
            <a:r>
              <a:rPr lang="en-US" sz="1200" b="0" i="0" u="none" strike="noStrike" kern="1200" cap="none" dirty="0">
                <a:solidFill>
                  <a:schemeClr val="dk1"/>
                </a:solidFill>
                <a:effectLst/>
                <a:latin typeface="Calibri"/>
                <a:ea typeface="Calibri"/>
                <a:cs typeface="Calibri"/>
                <a:sym typeface="Calibri"/>
              </a:rPr>
              <a:t>, improved </a:t>
            </a:r>
            <a:r>
              <a:rPr lang="en-US" sz="1200" b="0" i="0" u="none" strike="noStrike" kern="1200" cap="none" dirty="0">
                <a:solidFill>
                  <a:schemeClr val="dk1"/>
                </a:solidFill>
                <a:effectLst/>
                <a:latin typeface="Calibri"/>
                <a:ea typeface="Calibri"/>
                <a:cs typeface="Calibri"/>
                <a:sym typeface="Calibri"/>
                <a:hlinkClick r:id="rId7"/>
              </a:rPr>
              <a:t>server-side rendering</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8"/>
              </a:rPr>
              <a:t>reduced file size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Almost compatible with React 15, but has some breaking changes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Portal Use case:</a:t>
            </a: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One pain point prior React 16 was it to render modals.</a:t>
            </a:r>
            <a:br>
              <a:rPr lang="en-US" dirty="0"/>
            </a:br>
            <a:r>
              <a:rPr lang="en-US" sz="1200" b="0" i="0" u="none" strike="noStrike" kern="1200" cap="none" dirty="0">
                <a:solidFill>
                  <a:schemeClr val="dk1"/>
                </a:solidFill>
                <a:effectLst/>
                <a:latin typeface="Calibri"/>
                <a:ea typeface="Calibri"/>
                <a:cs typeface="Calibri"/>
                <a:sym typeface="Calibri"/>
              </a:rPr>
              <a:t>Often a modal was deeply nested in the component tree, because it was opened and closed in one of these components, </a:t>
            </a:r>
            <a:br>
              <a:rPr lang="en-US" dirty="0"/>
            </a:br>
            <a:r>
              <a:rPr lang="en-US" sz="1200" b="0" i="0" u="none" strike="noStrike" kern="1200" cap="none" dirty="0">
                <a:solidFill>
                  <a:schemeClr val="dk1"/>
                </a:solidFill>
                <a:effectLst/>
                <a:latin typeface="Calibri"/>
                <a:ea typeface="Calibri"/>
                <a:cs typeface="Calibri"/>
                <a:sym typeface="Calibri"/>
              </a:rPr>
              <a:t>even though, from a hierarchical DOM node point of view, the modal should be at a top level of your component tree. </a:t>
            </a:r>
            <a:br>
              <a:rPr lang="en-US" dirty="0"/>
            </a:br>
            <a:r>
              <a:rPr lang="en-US" sz="1200" b="0" i="0" u="none" strike="noStrike" kern="1200" cap="none" dirty="0">
                <a:solidFill>
                  <a:schemeClr val="dk1"/>
                </a:solidFill>
                <a:effectLst/>
                <a:latin typeface="Calibri"/>
                <a:ea typeface="Calibri"/>
                <a:cs typeface="Calibri"/>
                <a:sym typeface="Calibri"/>
              </a:rPr>
              <a:t>Because of this constraint, developers often had to apply CSS styles to make the modal float above the remaining application </a:t>
            </a:r>
            <a:br>
              <a:rPr lang="en-US" dirty="0"/>
            </a:br>
            <a:r>
              <a:rPr lang="en-US" sz="1200" b="0" i="0" u="none" strike="noStrike" kern="1200" cap="none" dirty="0">
                <a:solidFill>
                  <a:schemeClr val="dk1"/>
                </a:solidFill>
                <a:effectLst/>
                <a:latin typeface="Calibri"/>
                <a:ea typeface="Calibri"/>
                <a:cs typeface="Calibri"/>
                <a:sym typeface="Calibri"/>
              </a:rPr>
              <a:t>even though it was deeply nested in the component tree. Thus portals came along in React 16 to enable developers to render elements, </a:t>
            </a:r>
            <a:br>
              <a:rPr lang="en-US" dirty="0"/>
            </a:br>
            <a:r>
              <a:rPr lang="en-US" sz="1200" b="0" i="0" u="none" strike="noStrike" kern="1200" cap="none" dirty="0">
                <a:solidFill>
                  <a:schemeClr val="dk1"/>
                </a:solidFill>
                <a:effectLst/>
                <a:latin typeface="Calibri"/>
                <a:ea typeface="Calibri"/>
                <a:cs typeface="Calibri"/>
                <a:sym typeface="Calibri"/>
              </a:rPr>
              <a:t>in this case a modal, somewhere else, in this case up at a top layer component level. </a:t>
            </a:r>
            <a:br>
              <a:rPr lang="en-US" dirty="0"/>
            </a:br>
            <a:r>
              <a:rPr lang="en-US" sz="1200" b="0" i="0" u="none" strike="noStrike" kern="1200" cap="none" dirty="0">
                <a:solidFill>
                  <a:schemeClr val="dk1"/>
                </a:solidFill>
                <a:effectLst/>
                <a:latin typeface="Calibri"/>
                <a:ea typeface="Calibri"/>
                <a:cs typeface="Calibri"/>
                <a:sym typeface="Calibri"/>
              </a:rPr>
              <a:t>Still, it would be possible to control the model from a deeply nested component by passing the proper props to it and by opening and closing it</a:t>
            </a: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53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63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92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62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76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It's great that there is a new release, but ReactJS 16 is a very special release.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What's exciting about this new ReactJS release is the fact that it was entirely rewritten from scratch while ensuring that the public API remains unchanged.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This major release brings a lot of new features, deprecations, and changes.</a:t>
            </a:r>
          </a:p>
          <a:p>
            <a:pPr marL="0" lvl="0" indent="0">
              <a:spcBef>
                <a:spcPts val="36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47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16 depends on the collection types </a:t>
            </a:r>
            <a:r>
              <a:rPr lang="en-US" sz="1200" b="0" i="0" u="none" strike="noStrike" kern="1200" cap="none" dirty="0">
                <a:solidFill>
                  <a:schemeClr val="dk1"/>
                </a:solidFill>
                <a:effectLst/>
                <a:latin typeface="Calibri"/>
                <a:ea typeface="Calibri"/>
                <a:cs typeface="Calibri"/>
                <a:sym typeface="Calibri"/>
                <a:hlinkClick r:id="rId3"/>
              </a:rPr>
              <a:t>Map</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4"/>
              </a:rPr>
              <a:t>Set</a:t>
            </a:r>
            <a:r>
              <a:rPr lang="en-US" sz="1200" b="0" i="0" u="none" strike="noStrike" kern="1200" cap="none" dirty="0">
                <a:solidFill>
                  <a:schemeClr val="dk1"/>
                </a:solidFill>
                <a:effectLst/>
                <a:latin typeface="Calibri"/>
                <a:ea typeface="Calibri"/>
                <a:cs typeface="Calibri"/>
                <a:sym typeface="Calibri"/>
              </a:rPr>
              <a:t>. If you support older browsers and devices which may not yet provide these natively (e.g. IE&lt;11), consider including a global polyfill in your bundled application, such as </a:t>
            </a:r>
            <a:r>
              <a:rPr lang="en-US" sz="1200" b="0" i="0" u="none" strike="noStrike" kern="1200" cap="none" dirty="0">
                <a:solidFill>
                  <a:schemeClr val="dk1"/>
                </a:solidFill>
                <a:effectLst/>
                <a:latin typeface="Calibri"/>
                <a:ea typeface="Calibri"/>
                <a:cs typeface="Calibri"/>
                <a:sym typeface="Calibri"/>
                <a:hlinkClick r:id="rId5"/>
              </a:rPr>
              <a:t>core-js</a:t>
            </a:r>
            <a:r>
              <a:rPr lang="en-US" sz="1200" b="0" i="0" u="none" strike="noStrike" kern="1200" cap="none" dirty="0">
                <a:solidFill>
                  <a:schemeClr val="dk1"/>
                </a:solidFill>
                <a:effectLst/>
                <a:latin typeface="Calibri"/>
                <a:ea typeface="Calibri"/>
                <a:cs typeface="Calibri"/>
                <a:sym typeface="Calibri"/>
              </a:rPr>
              <a:t> or </a:t>
            </a:r>
            <a:r>
              <a:rPr lang="en-US" sz="1200" b="0" i="0" u="none" strike="noStrike" kern="1200" cap="none" dirty="0">
                <a:solidFill>
                  <a:schemeClr val="dk1"/>
                </a:solidFill>
                <a:effectLst/>
                <a:latin typeface="Calibri"/>
                <a:ea typeface="Calibri"/>
                <a:cs typeface="Calibri"/>
                <a:sym typeface="Calibri"/>
                <a:hlinkClick r:id="rId6"/>
              </a:rPr>
              <a:t>babel-polyfill</a:t>
            </a:r>
            <a:r>
              <a:rPr lang="en-US" sz="1200" b="0" i="0" u="none" strike="noStrike" kern="1200" cap="none" dirty="0">
                <a:solidFill>
                  <a:schemeClr val="dk1"/>
                </a:solidFill>
                <a:effectLst/>
                <a:latin typeface="Calibri"/>
                <a:ea typeface="Calibri"/>
                <a:cs typeface="Calibri"/>
                <a:sym typeface="Calibri"/>
              </a:rPr>
              <a:t>.</a:t>
            </a:r>
          </a:p>
          <a:p>
            <a:pPr marL="228600" lvl="0" indent="-228600">
              <a:spcBef>
                <a:spcPts val="360"/>
              </a:spcBef>
              <a:spcAft>
                <a:spcPts val="0"/>
              </a:spcAf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also depends on </a:t>
            </a:r>
            <a:r>
              <a:rPr lang="en-US" dirty="0"/>
              <a:t>requestAnimationFrame</a:t>
            </a:r>
            <a:r>
              <a:rPr lang="en-US" sz="1200" b="0" i="0" u="none" strike="noStrike" kern="1200" cap="none" dirty="0">
                <a:solidFill>
                  <a:schemeClr val="dk1"/>
                </a:solidFill>
                <a:effectLst/>
                <a:latin typeface="Calibri"/>
                <a:ea typeface="Calibri"/>
                <a:cs typeface="Calibri"/>
                <a:sym typeface="Calibri"/>
              </a:rPr>
              <a:t> (even in test environments).</a:t>
            </a:r>
            <a:br>
              <a:rPr lang="en-US" dirty="0"/>
            </a:br>
            <a:r>
              <a:rPr lang="en-US" sz="1200" b="0" i="0" u="none" strike="noStrike" kern="1200" cap="none" dirty="0">
                <a:solidFill>
                  <a:schemeClr val="dk1"/>
                </a:solidFill>
                <a:effectLst/>
                <a:latin typeface="Calibri"/>
                <a:ea typeface="Calibri"/>
                <a:cs typeface="Calibri"/>
                <a:sym typeface="Calibri"/>
              </a:rPr>
              <a:t>You can use the </a:t>
            </a:r>
            <a:r>
              <a:rPr lang="en-US" sz="1200" b="0" i="0" u="none" strike="noStrike" kern="1200" cap="none" dirty="0">
                <a:solidFill>
                  <a:schemeClr val="dk1"/>
                </a:solidFill>
                <a:effectLst/>
                <a:latin typeface="Calibri"/>
                <a:ea typeface="Calibri"/>
                <a:cs typeface="Calibri"/>
                <a:sym typeface="Calibri"/>
                <a:hlinkClick r:id="rId7"/>
              </a:rPr>
              <a:t>raf</a:t>
            </a:r>
            <a:r>
              <a:rPr lang="en-US" sz="1200" b="0" i="0" u="none" strike="noStrike" kern="1200" cap="none" dirty="0">
                <a:solidFill>
                  <a:schemeClr val="dk1"/>
                </a:solidFill>
                <a:effectLst/>
                <a:latin typeface="Calibri"/>
                <a:ea typeface="Calibri"/>
                <a:cs typeface="Calibri"/>
                <a:sym typeface="Calibri"/>
              </a:rPr>
              <a:t> package to shim </a:t>
            </a:r>
            <a:r>
              <a:rPr lang="en-US" dirty="0"/>
              <a:t>requestAnimationFrame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022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16 depends on the collection types </a:t>
            </a:r>
            <a:r>
              <a:rPr lang="en-US" sz="1200" b="0" i="0" u="none" strike="noStrike" kern="1200" cap="none" dirty="0">
                <a:solidFill>
                  <a:schemeClr val="dk1"/>
                </a:solidFill>
                <a:effectLst/>
                <a:latin typeface="Calibri"/>
                <a:ea typeface="Calibri"/>
                <a:cs typeface="Calibri"/>
                <a:sym typeface="Calibri"/>
                <a:hlinkClick r:id="rId3"/>
              </a:rPr>
              <a:t>Map</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4"/>
              </a:rPr>
              <a:t>Set</a:t>
            </a:r>
            <a:r>
              <a:rPr lang="en-US" sz="1200" b="0" i="0" u="none" strike="noStrike" kern="1200" cap="none" dirty="0">
                <a:solidFill>
                  <a:schemeClr val="dk1"/>
                </a:solidFill>
                <a:effectLst/>
                <a:latin typeface="Calibri"/>
                <a:ea typeface="Calibri"/>
                <a:cs typeface="Calibri"/>
                <a:sym typeface="Calibri"/>
              </a:rPr>
              <a:t>. If you support older browsers and devices which may not yet provide these natively (e.g. IE&lt;11), consider including a global polyfill in your bundled application, such as </a:t>
            </a:r>
            <a:r>
              <a:rPr lang="en-US" sz="1200" b="0" i="0" u="none" strike="noStrike" kern="1200" cap="none" dirty="0">
                <a:solidFill>
                  <a:schemeClr val="dk1"/>
                </a:solidFill>
                <a:effectLst/>
                <a:latin typeface="Calibri"/>
                <a:ea typeface="Calibri"/>
                <a:cs typeface="Calibri"/>
                <a:sym typeface="Calibri"/>
                <a:hlinkClick r:id="rId5"/>
              </a:rPr>
              <a:t>core-js</a:t>
            </a:r>
            <a:r>
              <a:rPr lang="en-US" sz="1200" b="0" i="0" u="none" strike="noStrike" kern="1200" cap="none" dirty="0">
                <a:solidFill>
                  <a:schemeClr val="dk1"/>
                </a:solidFill>
                <a:effectLst/>
                <a:latin typeface="Calibri"/>
                <a:ea typeface="Calibri"/>
                <a:cs typeface="Calibri"/>
                <a:sym typeface="Calibri"/>
              </a:rPr>
              <a:t> or </a:t>
            </a:r>
            <a:r>
              <a:rPr lang="en-US" sz="1200" b="0" i="0" u="none" strike="noStrike" kern="1200" cap="none" dirty="0">
                <a:solidFill>
                  <a:schemeClr val="dk1"/>
                </a:solidFill>
                <a:effectLst/>
                <a:latin typeface="Calibri"/>
                <a:ea typeface="Calibri"/>
                <a:cs typeface="Calibri"/>
                <a:sym typeface="Calibri"/>
                <a:hlinkClick r:id="rId6"/>
              </a:rPr>
              <a:t>babel-polyfill</a:t>
            </a:r>
            <a:r>
              <a:rPr lang="en-US" sz="1200" b="0" i="0" u="none" strike="noStrike" kern="1200" cap="none" dirty="0">
                <a:solidFill>
                  <a:schemeClr val="dk1"/>
                </a:solidFill>
                <a:effectLst/>
                <a:latin typeface="Calibri"/>
                <a:ea typeface="Calibri"/>
                <a:cs typeface="Calibri"/>
                <a:sym typeface="Calibri"/>
              </a:rPr>
              <a:t>.</a:t>
            </a:r>
          </a:p>
          <a:p>
            <a:pPr marL="228600" lvl="0" indent="-228600">
              <a:spcBef>
                <a:spcPts val="360"/>
              </a:spcBef>
              <a:spcAft>
                <a:spcPts val="0"/>
              </a:spcAf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also depends on </a:t>
            </a:r>
            <a:r>
              <a:rPr lang="en-US" dirty="0"/>
              <a:t>requestAnimationFrame</a:t>
            </a:r>
            <a:r>
              <a:rPr lang="en-US" sz="1200" b="0" i="0" u="none" strike="noStrike" kern="1200" cap="none" dirty="0">
                <a:solidFill>
                  <a:schemeClr val="dk1"/>
                </a:solidFill>
                <a:effectLst/>
                <a:latin typeface="Calibri"/>
                <a:ea typeface="Calibri"/>
                <a:cs typeface="Calibri"/>
                <a:sym typeface="Calibri"/>
              </a:rPr>
              <a:t> (even in test environments).</a:t>
            </a:r>
            <a:br>
              <a:rPr lang="en-US" dirty="0"/>
            </a:br>
            <a:r>
              <a:rPr lang="en-US" sz="1200" b="0" i="0" u="none" strike="noStrike" kern="1200" cap="none" dirty="0">
                <a:solidFill>
                  <a:schemeClr val="dk1"/>
                </a:solidFill>
                <a:effectLst/>
                <a:latin typeface="Calibri"/>
                <a:ea typeface="Calibri"/>
                <a:cs typeface="Calibri"/>
                <a:sym typeface="Calibri"/>
              </a:rPr>
              <a:t>You can use the </a:t>
            </a:r>
            <a:r>
              <a:rPr lang="en-US" sz="1200" b="0" i="0" u="none" strike="noStrike" kern="1200" cap="none" dirty="0">
                <a:solidFill>
                  <a:schemeClr val="dk1"/>
                </a:solidFill>
                <a:effectLst/>
                <a:latin typeface="Calibri"/>
                <a:ea typeface="Calibri"/>
                <a:cs typeface="Calibri"/>
                <a:sym typeface="Calibri"/>
                <a:hlinkClick r:id="rId7"/>
              </a:rPr>
              <a:t>raf</a:t>
            </a:r>
            <a:r>
              <a:rPr lang="en-US" sz="1200" b="0" i="0" u="none" strike="noStrike" kern="1200" cap="none" dirty="0">
                <a:solidFill>
                  <a:schemeClr val="dk1"/>
                </a:solidFill>
                <a:effectLst/>
                <a:latin typeface="Calibri"/>
                <a:ea typeface="Calibri"/>
                <a:cs typeface="Calibri"/>
                <a:sym typeface="Calibri"/>
              </a:rPr>
              <a:t> package to shim </a:t>
            </a:r>
            <a:r>
              <a:rPr lang="en-US" dirty="0"/>
              <a:t>requestAnimationFrame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01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Despite all these additions, React 16 is actually </a:t>
            </a:r>
            <a:r>
              <a:rPr lang="en-US" sz="1200" b="1" i="0" u="none" strike="noStrike" kern="1200" cap="none" dirty="0">
                <a:solidFill>
                  <a:schemeClr val="dk1"/>
                </a:solidFill>
                <a:effectLst/>
                <a:latin typeface="Calibri"/>
                <a:ea typeface="Calibri"/>
                <a:cs typeface="Calibri"/>
                <a:sym typeface="Calibri"/>
              </a:rPr>
              <a:t>smaller</a:t>
            </a:r>
            <a:r>
              <a:rPr lang="en-US" sz="1200" b="0" i="0" u="none" strike="noStrike" kern="1200" cap="none" dirty="0">
                <a:solidFill>
                  <a:schemeClr val="dk1"/>
                </a:solidFill>
                <a:effectLst/>
                <a:latin typeface="Calibri"/>
                <a:ea typeface="Calibri"/>
                <a:cs typeface="Calibri"/>
                <a:sym typeface="Calibri"/>
              </a:rPr>
              <a:t> compared to 15.6.1!</a:t>
            </a: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19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Questions have been flying around as to why Facebook decided to rewrite the internals of ReactJS while keeping the public API essentially unchanged</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Fiber, which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for about two years now.</a:t>
            </a: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r>
              <a:rPr lang="en-US" sz="1200" b="0" i="0" u="none" strike="noStrike" kern="1200" cap="none" dirty="0">
                <a:solidFill>
                  <a:schemeClr val="dk1"/>
                </a:solidFill>
                <a:effectLst/>
                <a:latin typeface="Calibri"/>
                <a:ea typeface="Calibri"/>
                <a:cs typeface="Calibri"/>
                <a:sym typeface="Calibri"/>
              </a:rPr>
              <a:t>There are many reasons as to why it was rewritten but I'll highlight a few reasons.</a:t>
            </a: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ReactJS needed a way to support asynchronous rendering. </a:t>
            </a:r>
          </a:p>
          <a:p>
            <a:pPr marL="1143000" lvl="2"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What </a:t>
            </a:r>
            <a:r>
              <a:rPr lang="en-US" sz="1200" b="1" i="0" u="none" strike="noStrike" kern="1200" cap="none" dirty="0" err="1">
                <a:solidFill>
                  <a:schemeClr val="dk1"/>
                </a:solidFill>
                <a:effectLst/>
                <a:latin typeface="Calibri"/>
                <a:ea typeface="Calibri"/>
                <a:cs typeface="Calibri"/>
                <a:sym typeface="Calibri"/>
              </a:rPr>
              <a:t>async</a:t>
            </a:r>
            <a:r>
              <a:rPr lang="en-US" sz="1200" b="1" i="0" u="none" strike="noStrike" kern="1200" cap="none" dirty="0">
                <a:solidFill>
                  <a:schemeClr val="dk1"/>
                </a:solidFill>
                <a:effectLst/>
                <a:latin typeface="Calibri"/>
                <a:ea typeface="Calibri"/>
                <a:cs typeface="Calibri"/>
                <a:sym typeface="Calibri"/>
              </a:rPr>
              <a:t> rendering means </a:t>
            </a:r>
            <a:r>
              <a:rPr lang="en-US" sz="1200" b="0" i="0" u="none" strike="noStrike" kern="1200" cap="none" dirty="0">
                <a:solidFill>
                  <a:schemeClr val="dk1"/>
                </a:solidFill>
                <a:effectLst/>
                <a:latin typeface="Calibri"/>
                <a:ea typeface="Calibri"/>
                <a:cs typeface="Calibri"/>
                <a:sym typeface="Calibri"/>
              </a:rPr>
              <a:t>is that the rendering work can be split into chunks and spread out over multiple frames. The rendering engine for the browser is single threaded, which means nearly all actions happen synchronously. React 16 manages the main thread and rendering using native browser APIs by intermittently checking to see if there is other work that needs to be performed.</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current architecture couldn't have handled this addition so it needed to be re-designed from the </a:t>
            </a:r>
            <a:r>
              <a:rPr lang="en-US" sz="1200" b="0" i="0" u="none" strike="noStrike" kern="1200" cap="none" dirty="0" err="1">
                <a:solidFill>
                  <a:schemeClr val="dk1"/>
                </a:solidFill>
                <a:effectLst/>
                <a:latin typeface="Calibri"/>
                <a:ea typeface="Calibri"/>
                <a:cs typeface="Calibri"/>
                <a:sym typeface="Calibri"/>
              </a:rPr>
              <a:t>scretch</a:t>
            </a:r>
            <a:r>
              <a:rPr lang="en-US" sz="1200" b="0" i="0" u="none" strike="noStrike" kern="1200" cap="none" dirty="0">
                <a:solidFill>
                  <a:schemeClr val="dk1"/>
                </a:solidFill>
                <a:effectLst/>
                <a:latin typeface="Calibri"/>
                <a:ea typeface="Calibri"/>
                <a:cs typeface="Calibri"/>
                <a:sym typeface="Calibri"/>
              </a:rPr>
              <a:t>.</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Support for graceful and efficient error handling using error boundaries in ReactJS. It was difficult to add this frequently-demanded feature to the previously existing ReactJS architecture, so it needed to be re-designed from the ground up.</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need for a new foundation that is immensely extensible and powerful enough to accommodate new idea implementation going forward. Furthermore, the support for longstanding features such as having fragments, returning text from </a:t>
            </a:r>
            <a:r>
              <a:rPr lang="en-US" sz="1200" b="0" i="1" u="none" strike="noStrike" kern="1200" cap="none" dirty="0">
                <a:solidFill>
                  <a:schemeClr val="dk1"/>
                </a:solidFill>
                <a:effectLst/>
                <a:latin typeface="Calibri"/>
                <a:ea typeface="Calibri"/>
                <a:cs typeface="Calibri"/>
                <a:sym typeface="Calibri"/>
              </a:rPr>
              <a:t>render</a:t>
            </a:r>
            <a:r>
              <a:rPr lang="en-US" sz="1200" b="0" i="0" u="none" strike="noStrike" kern="1200" cap="none" dirty="0">
                <a:solidFill>
                  <a:schemeClr val="dk1"/>
                </a:solidFill>
                <a:effectLst/>
                <a:latin typeface="Calibri"/>
                <a:ea typeface="Calibri"/>
                <a:cs typeface="Calibri"/>
                <a:sym typeface="Calibri"/>
              </a:rPr>
              <a:t>, unification of the scheduling of different subtrees and simple, non-complex ways to write custom renderers for ReactJS.</a:t>
            </a:r>
            <a:endParaRPr lang="en-US" dirty="0"/>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81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16 is the first version of React built on top of a new core architecture, which is named “Fiber”. The new features in React v16.0 i.e. </a:t>
            </a:r>
            <a:r>
              <a:rPr lang="en-US" sz="1200" b="0" i="1" u="none" strike="noStrike" kern="1200" cap="none" dirty="0">
                <a:solidFill>
                  <a:schemeClr val="dk1"/>
                </a:solidFill>
                <a:effectLst/>
                <a:latin typeface="Calibri"/>
                <a:ea typeface="Calibri"/>
                <a:cs typeface="Calibri"/>
                <a:sym typeface="Calibri"/>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fragments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portals</a:t>
            </a:r>
            <a:r>
              <a:rPr lang="en-US" sz="1200" b="0" i="0" u="none" strike="noStrike" kern="1200" cap="none" dirty="0">
                <a:solidFill>
                  <a:schemeClr val="dk1"/>
                </a:solidFill>
                <a:effectLst/>
                <a:latin typeface="Calibri"/>
                <a:ea typeface="Calibri"/>
                <a:cs typeface="Calibri"/>
                <a:sym typeface="Calibri"/>
              </a:rPr>
              <a:t> and </a:t>
            </a:r>
            <a:r>
              <a:rPr lang="en-US" sz="1200" b="0" i="1" u="none" strike="noStrike" kern="1200" cap="none" dirty="0" err="1">
                <a:solidFill>
                  <a:schemeClr val="dk1"/>
                </a:solidFill>
                <a:effectLst/>
                <a:latin typeface="Calibri"/>
                <a:ea typeface="Calibri"/>
                <a:cs typeface="Calibri"/>
                <a:sym typeface="Calibri"/>
              </a:rPr>
              <a:t>async</a:t>
            </a:r>
            <a:r>
              <a:rPr lang="en-US" sz="1200" b="0" i="1" u="none" strike="noStrike" kern="1200" cap="none" dirty="0">
                <a:solidFill>
                  <a:schemeClr val="dk1"/>
                </a:solidFill>
                <a:effectLst/>
                <a:latin typeface="Calibri"/>
                <a:ea typeface="Calibri"/>
                <a:cs typeface="Calibri"/>
                <a:sym typeface="Calibri"/>
              </a:rPr>
              <a:t> rendering</a:t>
            </a:r>
            <a:r>
              <a:rPr lang="en-US" sz="1200" b="0" i="0" u="none" strike="noStrike" kern="1200" cap="none" dirty="0">
                <a:solidFill>
                  <a:schemeClr val="dk1"/>
                </a:solidFill>
                <a:effectLst/>
                <a:latin typeface="Calibri"/>
                <a:ea typeface="Calibri"/>
                <a:cs typeface="Calibri"/>
                <a:sym typeface="Calibri"/>
              </a:rPr>
              <a:t>  have been made possible due to Fiber</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Let's talk a bit about </a:t>
            </a:r>
            <a:r>
              <a:rPr lang="en-US" sz="1200" b="1" i="0"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As I mentioned earlier, React Fiber has been in development for a while</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complete, backward compatible rewrite of the ReactJS core which enables sophisticated scheduling of rendering work. It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The goal of React Fiber is to increase its suitability for app development in sections like gestures, animation, and layouts. </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1" i="0" u="none" strike="noStrike" kern="1200" cap="none" dirty="0">
                <a:solidFill>
                  <a:schemeClr val="dk1"/>
                </a:solidFill>
                <a:effectLst/>
                <a:latin typeface="Calibri"/>
                <a:ea typeface="Calibri"/>
                <a:cs typeface="Calibri"/>
                <a:sym typeface="Calibri"/>
              </a:rPr>
              <a:t>The goal of </a:t>
            </a:r>
            <a:r>
              <a:rPr lang="en-US" sz="1200" b="1" i="1" u="none" strike="noStrike" kern="1200" cap="none" dirty="0">
                <a:solidFill>
                  <a:schemeClr val="dk1"/>
                </a:solidFill>
                <a:effectLst/>
                <a:latin typeface="Calibri"/>
                <a:ea typeface="Calibri"/>
                <a:cs typeface="Calibri"/>
                <a:sym typeface="Calibri"/>
              </a:rPr>
              <a:t>React Fiber</a:t>
            </a:r>
            <a:r>
              <a:rPr lang="en-US" sz="1200" b="1" i="0" u="none" strike="noStrike" kern="1200" cap="none" dirty="0">
                <a:solidFill>
                  <a:schemeClr val="dk1"/>
                </a:solidFill>
                <a:effectLst/>
                <a:latin typeface="Calibri"/>
                <a:ea typeface="Calibri"/>
                <a:cs typeface="Calibri"/>
                <a:sym typeface="Calibri"/>
              </a:rPr>
              <a:t> is to enable incremental rendering</a:t>
            </a:r>
            <a:r>
              <a:rPr lang="en-US" sz="1200" b="0" i="0" u="none" strike="noStrike" kern="1200" cap="none" dirty="0">
                <a:solidFill>
                  <a:schemeClr val="dk1"/>
                </a:solidFill>
                <a:effectLst/>
                <a:latin typeface="Calibri"/>
                <a:ea typeface="Calibri"/>
                <a:cs typeface="Calibri"/>
                <a:sym typeface="Calibri"/>
              </a:rPr>
              <a:t>—the ability to split rendering work into chunks and spread it out over multiple frames. In addition, the ability to pause, abort, or reuse work as new updates come in and the ability to assign priority to different types of updates. </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reimplementation of a stack frame specialized for ReactJS components. Each fiber can be thought of as a virtual stack frame where information from the frame is preserved in memory on the heap, and because the info is saved on the heap, you can control and play with the data structures and process the relevant information as needed.</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allows smooth rendering of the UI by pausing once in a while and checking for more important updates rather than waiting for all the changes to be propagated throughout the entirety of the component tree before updating the UI. The task scheduling ability of </a:t>
            </a: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makes this possible</a:t>
            </a:r>
          </a:p>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02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In ReactJS, we have two important players: 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and 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a:t>
            </a:r>
          </a:p>
          <a:p>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is a pluggable section of ReactJS that allows rendering of the UI to happen across and outside the DOM. </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 was originally created for the DOM but was later adapted to support native platforms.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has the </a:t>
            </a:r>
            <a:r>
              <a:rPr lang="en-US" sz="1200" b="0" i="1" u="none" strike="noStrike" kern="1200" cap="none" dirty="0">
                <a:solidFill>
                  <a:schemeClr val="dk1"/>
                </a:solidFill>
                <a:effectLst/>
                <a:latin typeface="Calibri"/>
                <a:ea typeface="Calibri"/>
                <a:cs typeface="Calibri"/>
                <a:sym typeface="Calibri"/>
                <a:hlinkClick r:id="rId3"/>
              </a:rPr>
              <a:t>ReactJS DOM Renderer</a:t>
            </a:r>
            <a:r>
              <a:rPr lang="en-US" sz="1200" b="0" i="1" u="none" strike="noStrike" kern="1200" cap="none" dirty="0">
                <a:solidFill>
                  <a:schemeClr val="dk1"/>
                </a:solidFill>
                <a:effectLst/>
                <a:latin typeface="Calibri"/>
                <a:ea typeface="Calibri"/>
                <a:cs typeface="Calibri"/>
                <a:sym typeface="Calibri"/>
              </a:rPr>
              <a:t> - renders ReactJS components to the DOM</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1" u="none" strike="noStrike" kern="1200" cap="none" dirty="0">
                <a:solidFill>
                  <a:schemeClr val="dk1"/>
                </a:solidFill>
                <a:effectLst/>
                <a:latin typeface="Calibri"/>
                <a:ea typeface="Calibri"/>
                <a:cs typeface="Calibri"/>
                <a:sym typeface="Calibri"/>
                <a:hlinkClick r:id="rId4"/>
              </a:rPr>
              <a:t>ReactJS Native Renderer</a:t>
            </a:r>
            <a:r>
              <a:rPr lang="en-US" sz="1200" b="0" i="1" u="none" strike="noStrike" kern="1200" cap="none" dirty="0">
                <a:solidFill>
                  <a:schemeClr val="dk1"/>
                </a:solidFill>
                <a:effectLst/>
                <a:latin typeface="Calibri"/>
                <a:ea typeface="Calibri"/>
                <a:cs typeface="Calibri"/>
                <a:sym typeface="Calibri"/>
              </a:rPr>
              <a:t> - renders ReactJS components to native views</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the </a:t>
            </a:r>
            <a:r>
              <a:rPr lang="en-US" sz="1200" b="0" i="1" u="none" strike="noStrike" kern="1200" cap="none" dirty="0">
                <a:solidFill>
                  <a:schemeClr val="dk1"/>
                </a:solidFill>
                <a:effectLst/>
                <a:latin typeface="Calibri"/>
                <a:ea typeface="Calibri"/>
                <a:cs typeface="Calibri"/>
                <a:sym typeface="Calibri"/>
                <a:hlinkClick r:id="rId5"/>
              </a:rPr>
              <a:t>ReactJS Test Renderer</a:t>
            </a:r>
            <a:r>
              <a:rPr lang="en-US" sz="1200" b="0" i="1" u="none" strike="noStrike" kern="1200" cap="none" dirty="0">
                <a:solidFill>
                  <a:schemeClr val="dk1"/>
                </a:solidFill>
                <a:effectLst/>
                <a:latin typeface="Calibri"/>
                <a:ea typeface="Calibri"/>
                <a:cs typeface="Calibri"/>
                <a:sym typeface="Calibri"/>
              </a:rPr>
              <a:t> - renders ReactJS components to JSON trees</a:t>
            </a:r>
            <a:r>
              <a:rPr lang="en-US" sz="1200" b="0" i="0" u="none" strike="noStrike" kern="1200" cap="none" dirty="0">
                <a:solidFill>
                  <a:schemeClr val="dk1"/>
                </a:solidFill>
                <a:effectLst/>
                <a:latin typeface="Calibri"/>
                <a:ea typeface="Calibri"/>
                <a:cs typeface="Calibri"/>
                <a:sym typeface="Calibri"/>
              </a:rPr>
              <a:t>.</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With React Fiber, the new reconciler has the ability to do the following:</a:t>
            </a:r>
          </a:p>
          <a:p>
            <a:r>
              <a:rPr lang="en-US" sz="1200" b="0" i="0" u="none" strike="noStrike" kern="1200" cap="none" dirty="0">
                <a:solidFill>
                  <a:schemeClr val="dk1"/>
                </a:solidFill>
                <a:effectLst/>
                <a:latin typeface="Calibri"/>
                <a:ea typeface="Calibri"/>
                <a:cs typeface="Calibri"/>
                <a:sym typeface="Calibri"/>
              </a:rPr>
              <a:t>Split interruptible work into chunks.</a:t>
            </a:r>
          </a:p>
          <a:p>
            <a:r>
              <a:rPr lang="en-US" sz="1200" b="0" i="0" u="none" strike="noStrike" kern="1200" cap="none" dirty="0">
                <a:solidFill>
                  <a:schemeClr val="dk1"/>
                </a:solidFill>
                <a:effectLst/>
                <a:latin typeface="Calibri"/>
                <a:ea typeface="Calibri"/>
                <a:cs typeface="Calibri"/>
                <a:sym typeface="Calibri"/>
              </a:rPr>
              <a:t>Pause work and come back to it later.</a:t>
            </a:r>
          </a:p>
          <a:p>
            <a:r>
              <a:rPr lang="en-US" sz="1200" b="0" i="0" u="none" strike="noStrike" kern="1200" cap="none" dirty="0">
                <a:solidFill>
                  <a:schemeClr val="dk1"/>
                </a:solidFill>
                <a:effectLst/>
                <a:latin typeface="Calibri"/>
                <a:ea typeface="Calibri"/>
                <a:cs typeface="Calibri"/>
                <a:sym typeface="Calibri"/>
              </a:rPr>
              <a:t>Reuse previously completed work.</a:t>
            </a:r>
          </a:p>
          <a:p>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97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01_Title N-tab BLUE">
    <p:spTree>
      <p:nvGrpSpPr>
        <p:cNvPr id="1" name="Shape 16"/>
        <p:cNvGrpSpPr/>
        <p:nvPr/>
      </p:nvGrpSpPr>
      <p:grpSpPr>
        <a:xfrm>
          <a:off x="0" y="0"/>
          <a:ext cx="0" cy="0"/>
          <a:chOff x="0" y="0"/>
          <a:chExt cx="0" cy="0"/>
        </a:xfrm>
      </p:grpSpPr>
      <p:pic>
        <p:nvPicPr>
          <p:cNvPr id="17" name="Shape 17"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8" name="Shape 1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 name="Shape 2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1" name="Shape 21"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2" name="Shape 22"/>
          <p:cNvSpPr txBox="1">
            <a:spLocks noGrp="1"/>
          </p:cNvSpPr>
          <p:nvPr>
            <p:ph type="subTitle" idx="2"/>
          </p:nvPr>
        </p:nvSpPr>
        <p:spPr>
          <a:xfrm>
            <a:off x="275680"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19_Title N-tab PURPLE">
    <p:spTree>
      <p:nvGrpSpPr>
        <p:cNvPr id="1" name="Shape 156"/>
        <p:cNvGrpSpPr/>
        <p:nvPr/>
      </p:nvGrpSpPr>
      <p:grpSpPr>
        <a:xfrm>
          <a:off x="0" y="0"/>
          <a:ext cx="0" cy="0"/>
          <a:chOff x="0" y="0"/>
          <a:chExt cx="0" cy="0"/>
        </a:xfrm>
      </p:grpSpPr>
      <p:pic>
        <p:nvPicPr>
          <p:cNvPr id="157" name="Shape 157"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58" name="Shape 15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59" name="Shape 15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0" name="Shape 160"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61" name="Shape 16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2" name="Shape 16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0_Title Full Logo PURPLE">
    <p:spTree>
      <p:nvGrpSpPr>
        <p:cNvPr id="1" name="Shape 163"/>
        <p:cNvGrpSpPr/>
        <p:nvPr/>
      </p:nvGrpSpPr>
      <p:grpSpPr>
        <a:xfrm>
          <a:off x="0" y="0"/>
          <a:ext cx="0" cy="0"/>
          <a:chOff x="0" y="0"/>
          <a:chExt cx="0" cy="0"/>
        </a:xfrm>
      </p:grpSpPr>
      <p:pic>
        <p:nvPicPr>
          <p:cNvPr id="164" name="Shape 164"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65" name="Shape 165"/>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6" name="Shape 166"/>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7" name="Shape 167"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168" name="Shape 168"/>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9" name="Shape 169"/>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2_Title N-tab White">
    <p:spTree>
      <p:nvGrpSpPr>
        <p:cNvPr id="1" name="Shape 170"/>
        <p:cNvGrpSpPr/>
        <p:nvPr/>
      </p:nvGrpSpPr>
      <p:grpSpPr>
        <a:xfrm>
          <a:off x="0" y="0"/>
          <a:ext cx="0" cy="0"/>
          <a:chOff x="0" y="0"/>
          <a:chExt cx="0" cy="0"/>
        </a:xfrm>
      </p:grpSpPr>
      <p:pic>
        <p:nvPicPr>
          <p:cNvPr id="171" name="Shape 171"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72" name="Shape 172"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173" name="Shape 17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4" name="Shape 1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75" name="Shape 175"/>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1_Title N-tab White">
    <p:spTree>
      <p:nvGrpSpPr>
        <p:cNvPr id="1" name="Shape 176"/>
        <p:cNvGrpSpPr/>
        <p:nvPr/>
      </p:nvGrpSpPr>
      <p:grpSpPr>
        <a:xfrm>
          <a:off x="0" y="0"/>
          <a:ext cx="0" cy="0"/>
          <a:chOff x="0" y="0"/>
          <a:chExt cx="0" cy="0"/>
        </a:xfrm>
      </p:grpSpPr>
      <p:pic>
        <p:nvPicPr>
          <p:cNvPr id="177" name="Shape 177"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78" name="Shape 17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9" name="Shape 17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0" name="Shape 180"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181" name="Shape 181"/>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2" name="Shape 182"/>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22_Title Full Logo White">
    <p:spTree>
      <p:nvGrpSpPr>
        <p:cNvPr id="1" name="Shape 183"/>
        <p:cNvGrpSpPr/>
        <p:nvPr/>
      </p:nvGrpSpPr>
      <p:grpSpPr>
        <a:xfrm>
          <a:off x="0" y="0"/>
          <a:ext cx="0" cy="0"/>
          <a:chOff x="0" y="0"/>
          <a:chExt cx="0" cy="0"/>
        </a:xfrm>
      </p:grpSpPr>
      <p:pic>
        <p:nvPicPr>
          <p:cNvPr id="184" name="Shape 18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85" name="Shape 185"/>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6" name="Shape 18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7" name="Shape 187"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188" name="Shape 188"/>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9" name="Shape 189"/>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2" name="Shape 192"/>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194" name="Shape 19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95" name="Shape 1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96" name="Shape 196"/>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Shape 201"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02" name="Shape 20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5_Chart">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5" name="Shape 205"/>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Shape 206"/>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7" name="Shape 207"/>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9" name="Shape 20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10" name="Shape 2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6_Side-by-side">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3" name="Shape 213"/>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15" name="Shape 215"/>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6" name="Shape 216"/>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19" name="Shape 21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0" name="Shape 22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7_Table">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3" name="Shape 223"/>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24" name="Shape 22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5" name="Shape 22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06_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p:nvPr/>
        </p:nvSpPr>
        <p:spPr>
          <a:xfrm>
            <a:off x="104588" y="5483412"/>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8_Quote White">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9" name="Shape 22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30" name="Shape 230"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31" name="Shape 23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29_Quote Texture PURPLE">
    <p:spTree>
      <p:nvGrpSpPr>
        <p:cNvPr id="1" name="Shape 232"/>
        <p:cNvGrpSpPr/>
        <p:nvPr/>
      </p:nvGrpSpPr>
      <p:grpSpPr>
        <a:xfrm>
          <a:off x="0" y="0"/>
          <a:ext cx="0" cy="0"/>
          <a:chOff x="0" y="0"/>
          <a:chExt cx="0" cy="0"/>
        </a:xfrm>
      </p:grpSpPr>
      <p:pic>
        <p:nvPicPr>
          <p:cNvPr id="233" name="Shape 233"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34" name="Shape 23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235" name="Shape 2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36" name="Shape 23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7" name="Shape 23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0_Divider Slide PURPLE">
    <p:spTree>
      <p:nvGrpSpPr>
        <p:cNvPr id="1" name="Shape 238"/>
        <p:cNvGrpSpPr/>
        <p:nvPr/>
      </p:nvGrpSpPr>
      <p:grpSpPr>
        <a:xfrm>
          <a:off x="0" y="0"/>
          <a:ext cx="0" cy="0"/>
          <a:chOff x="0" y="0"/>
          <a:chExt cx="0" cy="0"/>
        </a:xfrm>
      </p:grpSpPr>
      <p:pic>
        <p:nvPicPr>
          <p:cNvPr id="239" name="Shape 239"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0" name="Shape 240"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41" name="Shape 24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2" name="Shape 24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1_Divider White">
    <p:spTree>
      <p:nvGrpSpPr>
        <p:cNvPr id="1" name="Shape 243"/>
        <p:cNvGrpSpPr/>
        <p:nvPr/>
      </p:nvGrpSpPr>
      <p:grpSpPr>
        <a:xfrm>
          <a:off x="0" y="0"/>
          <a:ext cx="0" cy="0"/>
          <a:chOff x="0" y="0"/>
          <a:chExt cx="0" cy="0"/>
        </a:xfrm>
      </p:grpSpPr>
      <p:pic>
        <p:nvPicPr>
          <p:cNvPr id="244" name="Shape 24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45" name="Shape 24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6" name="Shape 24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3_End Slide N-tab PURPLE">
    <p:spTree>
      <p:nvGrpSpPr>
        <p:cNvPr id="1" name="Shape 247"/>
        <p:cNvGrpSpPr/>
        <p:nvPr/>
      </p:nvGrpSpPr>
      <p:grpSpPr>
        <a:xfrm>
          <a:off x="0" y="0"/>
          <a:ext cx="0" cy="0"/>
          <a:chOff x="0" y="0"/>
          <a:chExt cx="0" cy="0"/>
        </a:xfrm>
      </p:grpSpPr>
      <p:pic>
        <p:nvPicPr>
          <p:cNvPr id="248" name="Shape 248"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9" name="Shape 249"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250" name="Shape 25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4_End Slide Full Logo PURPLE">
    <p:spTree>
      <p:nvGrpSpPr>
        <p:cNvPr id="1" name="Shape 251"/>
        <p:cNvGrpSpPr/>
        <p:nvPr/>
      </p:nvGrpSpPr>
      <p:grpSpPr>
        <a:xfrm>
          <a:off x="0" y="0"/>
          <a:ext cx="0" cy="0"/>
          <a:chOff x="0" y="0"/>
          <a:chExt cx="0" cy="0"/>
        </a:xfrm>
      </p:grpSpPr>
      <p:pic>
        <p:nvPicPr>
          <p:cNvPr id="252" name="Shape 252"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53" name="Shape 253"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254" name="Shape 25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7_Title N-tab GREEN">
    <p:spTree>
      <p:nvGrpSpPr>
        <p:cNvPr id="1" name="Shape 255"/>
        <p:cNvGrpSpPr/>
        <p:nvPr/>
      </p:nvGrpSpPr>
      <p:grpSpPr>
        <a:xfrm>
          <a:off x="0" y="0"/>
          <a:ext cx="0" cy="0"/>
          <a:chOff x="0" y="0"/>
          <a:chExt cx="0" cy="0"/>
        </a:xfrm>
      </p:grpSpPr>
      <p:pic>
        <p:nvPicPr>
          <p:cNvPr id="256" name="Shape 256"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57" name="Shape 257"/>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58" name="Shape 25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59" name="Shape 259"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60" name="Shape 260"/>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1" name="Shape 261"/>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38_Title Full Logo GREEN">
    <p:spTree>
      <p:nvGrpSpPr>
        <p:cNvPr id="1" name="Shape 262"/>
        <p:cNvGrpSpPr/>
        <p:nvPr/>
      </p:nvGrpSpPr>
      <p:grpSpPr>
        <a:xfrm>
          <a:off x="0" y="0"/>
          <a:ext cx="0" cy="0"/>
          <a:chOff x="0" y="0"/>
          <a:chExt cx="0" cy="0"/>
        </a:xfrm>
      </p:grpSpPr>
      <p:pic>
        <p:nvPicPr>
          <p:cNvPr id="263" name="Shape 26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64" name="Shape 264"/>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65" name="Shape 265"/>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66" name="Shape 266"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267" name="Shape 267"/>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8" name="Shape 268"/>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40_Title N-tab White">
    <p:spTree>
      <p:nvGrpSpPr>
        <p:cNvPr id="1" name="Shape 269"/>
        <p:cNvGrpSpPr/>
        <p:nvPr/>
      </p:nvGrpSpPr>
      <p:grpSpPr>
        <a:xfrm>
          <a:off x="0" y="0"/>
          <a:ext cx="0" cy="0"/>
          <a:chOff x="0" y="0"/>
          <a:chExt cx="0" cy="0"/>
        </a:xfrm>
      </p:grpSpPr>
      <p:pic>
        <p:nvPicPr>
          <p:cNvPr id="270" name="Shape 270"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71" name="Shape 271"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72" name="Shape 272"/>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3" name="Shape 273"/>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74" name="Shape 2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9_Title N-tab White">
    <p:spTree>
      <p:nvGrpSpPr>
        <p:cNvPr id="1" name="Shape 275"/>
        <p:cNvGrpSpPr/>
        <p:nvPr/>
      </p:nvGrpSpPr>
      <p:grpSpPr>
        <a:xfrm>
          <a:off x="0" y="0"/>
          <a:ext cx="0" cy="0"/>
          <a:chOff x="0" y="0"/>
          <a:chExt cx="0" cy="0"/>
        </a:xfrm>
      </p:grpSpPr>
      <p:pic>
        <p:nvPicPr>
          <p:cNvPr id="276" name="Shape 276"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77" name="Shape 277"/>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78" name="Shape 278"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279" name="Shape 279"/>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0" name="Shape 280"/>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1" name="Shape 28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07_Chart">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2" name="Shape 62"/>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40_Title Full Logo White">
    <p:spTree>
      <p:nvGrpSpPr>
        <p:cNvPr id="1" name="Shape 282"/>
        <p:cNvGrpSpPr/>
        <p:nvPr/>
      </p:nvGrpSpPr>
      <p:grpSpPr>
        <a:xfrm>
          <a:off x="0" y="0"/>
          <a:ext cx="0" cy="0"/>
          <a:chOff x="0" y="0"/>
          <a:chExt cx="0" cy="0"/>
        </a:xfrm>
      </p:grpSpPr>
      <p:pic>
        <p:nvPicPr>
          <p:cNvPr id="283" name="Shape 283"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84" name="Shape 284"/>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85" name="Shape 285"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286" name="Shape 28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7" name="Shape 28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8" name="Shape 28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3_Chart">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1" name="Shape 291"/>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2" name="Shape 29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93" name="Shape 293"/>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4" name="Shape 29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95" name="Shape 29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96" name="Shape 29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4_Side-by-side">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9" name="Shape 299"/>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0" name="Shape 300"/>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1" name="Shape 301"/>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2" name="Shape 302"/>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3" name="Shape 303"/>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4" name="Shape 30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05" name="Shape 30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06" name="Shape 3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6_Quote White">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9" name="Shape 30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10" name="Shape 310"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11" name="Shape 3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47_Quote Texture GREEN">
    <p:spTree>
      <p:nvGrpSpPr>
        <p:cNvPr id="1" name="Shape 312"/>
        <p:cNvGrpSpPr/>
        <p:nvPr/>
      </p:nvGrpSpPr>
      <p:grpSpPr>
        <a:xfrm>
          <a:off x="0" y="0"/>
          <a:ext cx="0" cy="0"/>
          <a:chOff x="0" y="0"/>
          <a:chExt cx="0" cy="0"/>
        </a:xfrm>
      </p:grpSpPr>
      <p:pic>
        <p:nvPicPr>
          <p:cNvPr id="313" name="Shape 31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14" name="Shape 31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315" name="Shape 31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16" name="Shape 31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7" name="Shape 31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8_Divider Slide GREEN">
    <p:spTree>
      <p:nvGrpSpPr>
        <p:cNvPr id="1" name="Shape 318"/>
        <p:cNvGrpSpPr/>
        <p:nvPr/>
      </p:nvGrpSpPr>
      <p:grpSpPr>
        <a:xfrm>
          <a:off x="0" y="0"/>
          <a:ext cx="0" cy="0"/>
          <a:chOff x="0" y="0"/>
          <a:chExt cx="0" cy="0"/>
        </a:xfrm>
      </p:grpSpPr>
      <p:pic>
        <p:nvPicPr>
          <p:cNvPr id="319" name="Shape 319"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0" name="Shape 320"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21" name="Shape 32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22" name="Shape 32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51_End Slide N-tab GREEN">
    <p:spTree>
      <p:nvGrpSpPr>
        <p:cNvPr id="1" name="Shape 323"/>
        <p:cNvGrpSpPr/>
        <p:nvPr/>
      </p:nvGrpSpPr>
      <p:grpSpPr>
        <a:xfrm>
          <a:off x="0" y="0"/>
          <a:ext cx="0" cy="0"/>
          <a:chOff x="0" y="0"/>
          <a:chExt cx="0" cy="0"/>
        </a:xfrm>
      </p:grpSpPr>
      <p:pic>
        <p:nvPicPr>
          <p:cNvPr id="324" name="Shape 324"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5" name="Shape 325"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326" name="Shape 326"/>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52_End Slide Full Logo GREEN">
    <p:spTree>
      <p:nvGrpSpPr>
        <p:cNvPr id="1" name="Shape 327"/>
        <p:cNvGrpSpPr/>
        <p:nvPr/>
      </p:nvGrpSpPr>
      <p:grpSpPr>
        <a:xfrm>
          <a:off x="0" y="0"/>
          <a:ext cx="0" cy="0"/>
          <a:chOff x="0" y="0"/>
          <a:chExt cx="0" cy="0"/>
        </a:xfrm>
      </p:grpSpPr>
      <p:pic>
        <p:nvPicPr>
          <p:cNvPr id="328" name="Shape 328"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9" name="Shape 329"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330" name="Shape 33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55_Title N-tab GOLD">
    <p:spTree>
      <p:nvGrpSpPr>
        <p:cNvPr id="1" name="Shape 331"/>
        <p:cNvGrpSpPr/>
        <p:nvPr/>
      </p:nvGrpSpPr>
      <p:grpSpPr>
        <a:xfrm>
          <a:off x="0" y="0"/>
          <a:ext cx="0" cy="0"/>
          <a:chOff x="0" y="0"/>
          <a:chExt cx="0" cy="0"/>
        </a:xfrm>
      </p:grpSpPr>
      <p:pic>
        <p:nvPicPr>
          <p:cNvPr id="332" name="Shape 33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33" name="Shape 333"/>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4" name="Shape 33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35" name="Shape 3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36" name="Shape 336"/>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37" name="Shape 337"/>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56_Title Full Logo GOLD">
    <p:spTree>
      <p:nvGrpSpPr>
        <p:cNvPr id="1" name="Shape 338"/>
        <p:cNvGrpSpPr/>
        <p:nvPr/>
      </p:nvGrpSpPr>
      <p:grpSpPr>
        <a:xfrm>
          <a:off x="0" y="0"/>
          <a:ext cx="0" cy="0"/>
          <a:chOff x="0" y="0"/>
          <a:chExt cx="0" cy="0"/>
        </a:xfrm>
      </p:grpSpPr>
      <p:pic>
        <p:nvPicPr>
          <p:cNvPr id="339" name="Shape 339"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40" name="Shape 340"/>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1" name="Shape 341"/>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42" name="Shape 342"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343" name="Shape 343"/>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44" name="Shape 344"/>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05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3" name="Shape 133"/>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58_Title N-tab White">
    <p:spTree>
      <p:nvGrpSpPr>
        <p:cNvPr id="1" name="Shape 345"/>
        <p:cNvGrpSpPr/>
        <p:nvPr/>
      </p:nvGrpSpPr>
      <p:grpSpPr>
        <a:xfrm>
          <a:off x="0" y="0"/>
          <a:ext cx="0" cy="0"/>
          <a:chOff x="0" y="0"/>
          <a:chExt cx="0" cy="0"/>
        </a:xfrm>
      </p:grpSpPr>
      <p:pic>
        <p:nvPicPr>
          <p:cNvPr id="346" name="Shape 346"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47" name="Shape 347"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48" name="Shape 34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9" name="Shape 34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350" name="Shape 350"/>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57_Title N-tab White">
    <p:spTree>
      <p:nvGrpSpPr>
        <p:cNvPr id="1" name="Shape 351"/>
        <p:cNvGrpSpPr/>
        <p:nvPr/>
      </p:nvGrpSpPr>
      <p:grpSpPr>
        <a:xfrm>
          <a:off x="0" y="0"/>
          <a:ext cx="0" cy="0"/>
          <a:chOff x="0" y="0"/>
          <a:chExt cx="0" cy="0"/>
        </a:xfrm>
      </p:grpSpPr>
      <p:pic>
        <p:nvPicPr>
          <p:cNvPr id="352" name="Shape 352"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53" name="Shape 35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4" name="Shape 35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55" name="Shape 355"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356" name="Shape 35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57" name="Shape 35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58_Title Full Logo White">
    <p:spTree>
      <p:nvGrpSpPr>
        <p:cNvPr id="1" name="Shape 358"/>
        <p:cNvGrpSpPr/>
        <p:nvPr/>
      </p:nvGrpSpPr>
      <p:grpSpPr>
        <a:xfrm>
          <a:off x="0" y="0"/>
          <a:ext cx="0" cy="0"/>
          <a:chOff x="0" y="0"/>
          <a:chExt cx="0" cy="0"/>
        </a:xfrm>
      </p:grpSpPr>
      <p:pic>
        <p:nvPicPr>
          <p:cNvPr id="359" name="Shape 35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60" name="Shape 360"/>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61" name="Shape 36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62" name="Shape 362"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363" name="Shape 36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4" name="Shape 36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7" name="Shape 367"/>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69" name="Shape 36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0" name="Shape 37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0_Title only">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74" name="Shape 374"/>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76" name="Shape 376"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7" name="Shape 377"/>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1_Chart">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0" name="Shape 380"/>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82" name="Shape 382"/>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3" name="Shape 38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84" name="Shape 38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85" name="Shape 38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2_Side-by-side">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8" name="Shape 388"/>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9" name="Shape 38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0" name="Shape 39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1" name="Shape 391"/>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2" name="Shape 392"/>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3" name="Shape 39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94" name="Shape 39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95" name="Shape 3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3_Table">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8" name="Shape 39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99" name="Shape 39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0" name="Shape 4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6_Divider Slide GOLD">
    <p:spTree>
      <p:nvGrpSpPr>
        <p:cNvPr id="1" name="Shape 402"/>
        <p:cNvGrpSpPr/>
        <p:nvPr/>
      </p:nvGrpSpPr>
      <p:grpSpPr>
        <a:xfrm>
          <a:off x="0" y="0"/>
          <a:ext cx="0" cy="0"/>
          <a:chOff x="0" y="0"/>
          <a:chExt cx="0" cy="0"/>
        </a:xfrm>
      </p:grpSpPr>
      <p:pic>
        <p:nvPicPr>
          <p:cNvPr id="403" name="Shape 403"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04" name="Shape 404"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05" name="Shape 405"/>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06" name="Shape 4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67_Divider White">
    <p:spTree>
      <p:nvGrpSpPr>
        <p:cNvPr id="1" name="Shape 407"/>
        <p:cNvGrpSpPr/>
        <p:nvPr/>
      </p:nvGrpSpPr>
      <p:grpSpPr>
        <a:xfrm>
          <a:off x="0" y="0"/>
          <a:ext cx="0" cy="0"/>
          <a:chOff x="0" y="0"/>
          <a:chExt cx="0" cy="0"/>
        </a:xfrm>
      </p:grpSpPr>
      <p:pic>
        <p:nvPicPr>
          <p:cNvPr id="408" name="Shape 408"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9" name="Shape 409"/>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10" name="Shape 4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09_Table">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8" name="Shape 13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69_End Slide N-tab GOLD">
    <p:spTree>
      <p:nvGrpSpPr>
        <p:cNvPr id="1" name="Shape 411"/>
        <p:cNvGrpSpPr/>
        <p:nvPr/>
      </p:nvGrpSpPr>
      <p:grpSpPr>
        <a:xfrm>
          <a:off x="0" y="0"/>
          <a:ext cx="0" cy="0"/>
          <a:chOff x="0" y="0"/>
          <a:chExt cx="0" cy="0"/>
        </a:xfrm>
      </p:grpSpPr>
      <p:pic>
        <p:nvPicPr>
          <p:cNvPr id="412" name="Shape 41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3" name="Shape 413"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414" name="Shape 41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70_End Slide Full Logo GOLD">
    <p:spTree>
      <p:nvGrpSpPr>
        <p:cNvPr id="1" name="Shape 415"/>
        <p:cNvGrpSpPr/>
        <p:nvPr/>
      </p:nvGrpSpPr>
      <p:grpSpPr>
        <a:xfrm>
          <a:off x="0" y="0"/>
          <a:ext cx="0" cy="0"/>
          <a:chOff x="0" y="0"/>
          <a:chExt cx="0" cy="0"/>
        </a:xfrm>
      </p:grpSpPr>
      <p:pic>
        <p:nvPicPr>
          <p:cNvPr id="416" name="Shape 416"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7" name="Shape 417"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418" name="Shape 4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73_Title N-tab RED">
    <p:spTree>
      <p:nvGrpSpPr>
        <p:cNvPr id="1" name="Shape 419"/>
        <p:cNvGrpSpPr/>
        <p:nvPr/>
      </p:nvGrpSpPr>
      <p:grpSpPr>
        <a:xfrm>
          <a:off x="0" y="0"/>
          <a:ext cx="0" cy="0"/>
          <a:chOff x="0" y="0"/>
          <a:chExt cx="0" cy="0"/>
        </a:xfrm>
      </p:grpSpPr>
      <p:pic>
        <p:nvPicPr>
          <p:cNvPr id="420" name="Shape 420"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1" name="Shape 421"/>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2" name="Shape 422"/>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23" name="Shape 42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24" name="Shape 424"/>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25" name="Shape 425"/>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74_Title Full Logo RED">
    <p:spTree>
      <p:nvGrpSpPr>
        <p:cNvPr id="1" name="Shape 426"/>
        <p:cNvGrpSpPr/>
        <p:nvPr/>
      </p:nvGrpSpPr>
      <p:grpSpPr>
        <a:xfrm>
          <a:off x="0" y="0"/>
          <a:ext cx="0" cy="0"/>
          <a:chOff x="0" y="0"/>
          <a:chExt cx="0" cy="0"/>
        </a:xfrm>
      </p:grpSpPr>
      <p:pic>
        <p:nvPicPr>
          <p:cNvPr id="427" name="Shape 427"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8" name="Shape 42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9" name="Shape 42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30" name="Shape 430"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431" name="Shape 43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2" name="Shape 43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6_Title N-tab White">
    <p:spTree>
      <p:nvGrpSpPr>
        <p:cNvPr id="1" name="Shape 433"/>
        <p:cNvGrpSpPr/>
        <p:nvPr/>
      </p:nvGrpSpPr>
      <p:grpSpPr>
        <a:xfrm>
          <a:off x="0" y="0"/>
          <a:ext cx="0" cy="0"/>
          <a:chOff x="0" y="0"/>
          <a:chExt cx="0" cy="0"/>
        </a:xfrm>
      </p:grpSpPr>
      <p:pic>
        <p:nvPicPr>
          <p:cNvPr id="434" name="Shape 434"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35" name="Shape 435"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36" name="Shape 436"/>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8" name="Shape 43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75_Title N-tab White">
    <p:spTree>
      <p:nvGrpSpPr>
        <p:cNvPr id="1" name="Shape 439"/>
        <p:cNvGrpSpPr/>
        <p:nvPr/>
      </p:nvGrpSpPr>
      <p:grpSpPr>
        <a:xfrm>
          <a:off x="0" y="0"/>
          <a:ext cx="0" cy="0"/>
          <a:chOff x="0" y="0"/>
          <a:chExt cx="0" cy="0"/>
        </a:xfrm>
      </p:grpSpPr>
      <p:pic>
        <p:nvPicPr>
          <p:cNvPr id="440" name="Shape 440"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1" name="Shape 441"/>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2" name="Shape 442"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443" name="Shape 44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44" name="Shape 44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45" name="Shape 44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76_Title Full Logo White">
    <p:spTree>
      <p:nvGrpSpPr>
        <p:cNvPr id="1" name="Shape 446"/>
        <p:cNvGrpSpPr/>
        <p:nvPr/>
      </p:nvGrpSpPr>
      <p:grpSpPr>
        <a:xfrm>
          <a:off x="0" y="0"/>
          <a:ext cx="0" cy="0"/>
          <a:chOff x="0" y="0"/>
          <a:chExt cx="0" cy="0"/>
        </a:xfrm>
      </p:grpSpPr>
      <p:pic>
        <p:nvPicPr>
          <p:cNvPr id="447" name="Shape 44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8" name="Shape 448"/>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9" name="Shape 449"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450" name="Shape 450"/>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1" name="Shape 451"/>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52" name="Shape 45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5" name="Shape 455"/>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57" name="Shape 45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58" name="Shape 45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9" name="Shape 45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8_Title only">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62" name="Shape 46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64" name="Shape 464"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65" name="Shape 46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9_Chart">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8" name="Shape 468"/>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0" name="Shape 47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1" name="Shape 47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72" name="Shape 47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73" name="Shape 47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Quote White">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42" name="Shape 14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80_Side-by-side">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6" name="Shape 476"/>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7" name="Shape 47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8" name="Shape 478"/>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9" name="Shape 479"/>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Shape 480"/>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81" name="Shape 48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82" name="Shape 48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3" name="Shape 48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1_Table">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86" name="Shape 486"/>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87" name="Shape 48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8" name="Shape 48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9" name="Shape 48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82_Quote White">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92" name="Shape 49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93" name="Shape 493"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94" name="Shape 49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83_Quote Texture RED">
    <p:spTree>
      <p:nvGrpSpPr>
        <p:cNvPr id="1" name="Shape 495"/>
        <p:cNvGrpSpPr/>
        <p:nvPr/>
      </p:nvGrpSpPr>
      <p:grpSpPr>
        <a:xfrm>
          <a:off x="0" y="0"/>
          <a:ext cx="0" cy="0"/>
          <a:chOff x="0" y="0"/>
          <a:chExt cx="0" cy="0"/>
        </a:xfrm>
      </p:grpSpPr>
      <p:pic>
        <p:nvPicPr>
          <p:cNvPr id="496" name="Shape 496"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97" name="Shape 497"/>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498" name="Shape 498"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99" name="Shape 49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0" name="Shape 50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4_Divider Slide RED">
    <p:spTree>
      <p:nvGrpSpPr>
        <p:cNvPr id="1" name="Shape 501"/>
        <p:cNvGrpSpPr/>
        <p:nvPr/>
      </p:nvGrpSpPr>
      <p:grpSpPr>
        <a:xfrm>
          <a:off x="0" y="0"/>
          <a:ext cx="0" cy="0"/>
          <a:chOff x="0" y="0"/>
          <a:chExt cx="0" cy="0"/>
        </a:xfrm>
      </p:grpSpPr>
      <p:pic>
        <p:nvPicPr>
          <p:cNvPr id="502" name="Shape 502"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03" name="Shape 503"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504" name="Shape 504"/>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5" name="Shape 50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85_Divider White">
    <p:spTree>
      <p:nvGrpSpPr>
        <p:cNvPr id="1" name="Shape 506"/>
        <p:cNvGrpSpPr/>
        <p:nvPr/>
      </p:nvGrpSpPr>
      <p:grpSpPr>
        <a:xfrm>
          <a:off x="0" y="0"/>
          <a:ext cx="0" cy="0"/>
          <a:chOff x="0" y="0"/>
          <a:chExt cx="0" cy="0"/>
        </a:xfrm>
      </p:grpSpPr>
      <p:pic>
        <p:nvPicPr>
          <p:cNvPr id="507" name="Shape 50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508" name="Shape 508"/>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9" name="Shape 50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86_Divider Texture RED">
    <p:spTree>
      <p:nvGrpSpPr>
        <p:cNvPr id="1" name="Shape 510"/>
        <p:cNvGrpSpPr/>
        <p:nvPr/>
      </p:nvGrpSpPr>
      <p:grpSpPr>
        <a:xfrm>
          <a:off x="0" y="0"/>
          <a:ext cx="0" cy="0"/>
          <a:chOff x="0" y="0"/>
          <a:chExt cx="0" cy="0"/>
        </a:xfrm>
      </p:grpSpPr>
      <p:pic>
        <p:nvPicPr>
          <p:cNvPr id="511" name="Shape 511"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2" name="Shape 512"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513" name="Shape 513"/>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514" name="Shape 514"/>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87_End Slide N-tab RED">
    <p:spTree>
      <p:nvGrpSpPr>
        <p:cNvPr id="1" name="Shape 515"/>
        <p:cNvGrpSpPr/>
        <p:nvPr/>
      </p:nvGrpSpPr>
      <p:grpSpPr>
        <a:xfrm>
          <a:off x="0" y="0"/>
          <a:ext cx="0" cy="0"/>
          <a:chOff x="0" y="0"/>
          <a:chExt cx="0" cy="0"/>
        </a:xfrm>
      </p:grpSpPr>
      <p:pic>
        <p:nvPicPr>
          <p:cNvPr id="516" name="Shape 516"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7" name="Shape 517"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518" name="Shape 5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88_End Slide Full Logo RED">
    <p:spTree>
      <p:nvGrpSpPr>
        <p:cNvPr id="1" name="Shape 519"/>
        <p:cNvGrpSpPr/>
        <p:nvPr/>
      </p:nvGrpSpPr>
      <p:grpSpPr>
        <a:xfrm>
          <a:off x="0" y="0"/>
          <a:ext cx="0" cy="0"/>
          <a:chOff x="0" y="0"/>
          <a:chExt cx="0" cy="0"/>
        </a:xfrm>
      </p:grpSpPr>
      <p:pic>
        <p:nvPicPr>
          <p:cNvPr id="520" name="Shape 520"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21" name="Shape 521"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522" name="Shape 522"/>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1_Quote Texture BLUE">
    <p:spTree>
      <p:nvGrpSpPr>
        <p:cNvPr id="1" name="Shape 143"/>
        <p:cNvGrpSpPr/>
        <p:nvPr/>
      </p:nvGrpSpPr>
      <p:grpSpPr>
        <a:xfrm>
          <a:off x="0" y="0"/>
          <a:ext cx="0" cy="0"/>
          <a:chOff x="0" y="0"/>
          <a:chExt cx="0" cy="0"/>
        </a:xfrm>
      </p:grpSpPr>
      <p:pic>
        <p:nvPicPr>
          <p:cNvPr id="144" name="Shape 144"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45" name="Shape 145"/>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146" name="Shape 146"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47" name="Shape 147"/>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 name="Shape 14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3_Divider White">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4_Divider Texture BLUE">
    <p:spTree>
      <p:nvGrpSpPr>
        <p:cNvPr id="1" name="Shape 151"/>
        <p:cNvGrpSpPr/>
        <p:nvPr/>
      </p:nvGrpSpPr>
      <p:grpSpPr>
        <a:xfrm>
          <a:off x="0" y="0"/>
          <a:ext cx="0" cy="0"/>
          <a:chOff x="0" y="0"/>
          <a:chExt cx="0" cy="0"/>
        </a:xfrm>
      </p:grpSpPr>
      <p:pic>
        <p:nvPicPr>
          <p:cNvPr id="152" name="Shape 152" descr="Blu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53" name="Shape 15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54" name="Shape 15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155" name="Shape 15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lue Stri.jpg"/>
          <p:cNvPicPr preferRelativeResize="0"/>
          <p:nvPr/>
        </p:nvPicPr>
        <p:blipFill rotWithShape="1">
          <a:blip r:embed="rId70">
            <a:alphaModFix/>
          </a:blip>
          <a:srcRect/>
          <a:stretch/>
        </p:blipFill>
        <p:spPr>
          <a:xfrm>
            <a:off x="0" y="0"/>
            <a:ext cx="231582" cy="6815137"/>
          </a:xfrm>
          <a:prstGeom prst="rect">
            <a:avLst/>
          </a:prstGeom>
          <a:noFill/>
          <a:ln>
            <a:noFill/>
          </a:ln>
        </p:spPr>
      </p:pic>
      <p:sp>
        <p:nvSpPr>
          <p:cNvPr id="11" name="Shape 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sp>
        <p:nvSpPr>
          <p:cNvPr id="12" name="Shape 1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 name="Shape 13"/>
          <p:cNvSpPr txBox="1">
            <a:spLocks noGrp="1"/>
          </p:cNvSpPr>
          <p:nvPr>
            <p:ph type="body" idx="1"/>
          </p:nvPr>
        </p:nvSpPr>
        <p:spPr>
          <a:xfrm>
            <a:off x="593725" y="2020888"/>
            <a:ext cx="8166100" cy="4078287"/>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Shape 14"/>
          <p:cNvSpPr txBox="1"/>
          <p:nvPr/>
        </p:nvSpPr>
        <p:spPr>
          <a:xfrm>
            <a:off x="8877412" y="6600632"/>
            <a:ext cx="141064" cy="13849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pic>
        <p:nvPicPr>
          <p:cNvPr id="15" name="Shape 15" descr="N-Element-Tab-Blue_RGB.png"/>
          <p:cNvPicPr preferRelativeResize="0"/>
          <p:nvPr/>
        </p:nvPicPr>
        <p:blipFill rotWithShape="1">
          <a:blip r:embed="rId71">
            <a:alphaModFix/>
          </a:blip>
          <a:srcRect/>
          <a:stretch/>
        </p:blipFill>
        <p:spPr>
          <a:xfrm>
            <a:off x="8610600" y="0"/>
            <a:ext cx="235217" cy="336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7" Type="http://schemas.openxmlformats.org/officeDocument/2006/relationships/hyperlink" Target="https://github.com/facebook/react/tree/master/packages/react-test-renderer"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github.com/facebook/react/tree/master/packages/react-native-renderer" TargetMode="External"/><Relationship Id="rId5" Type="http://schemas.openxmlformats.org/officeDocument/2006/relationships/image" Target="../media/image25.tiff"/><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kiragona.github.io/react-16-featur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4.xml.rels><?xml version="1.0" encoding="UTF-8" standalone="yes"?>
<Relationships xmlns="http://schemas.openxmlformats.org/package/2006/relationships"><Relationship Id="rId3" Type="http://schemas.openxmlformats.org/officeDocument/2006/relationships/hyperlink" Target="https://reactjs.org/blog/2017/09/26/react-v16.0.html" TargetMode="External"/><Relationship Id="rId7" Type="http://schemas.openxmlformats.org/officeDocument/2006/relationships/hyperlink" Target="https://hackernoon.com/whats-new-with-server-side-rendering-in-react-16-9b0d78585d6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reactjs.org/blog/2017/09/08/dom-attributes-in-react-16.html" TargetMode="External"/><Relationship Id="rId5" Type="http://schemas.openxmlformats.org/officeDocument/2006/relationships/hyperlink" Target="https://reactjs.org/blog/2017/11/28/react-v16.2.0-fragment-support.html" TargetMode="External"/><Relationship Id="rId4" Type="http://schemas.openxmlformats.org/officeDocument/2006/relationships/hyperlink" Target="https://github.com/acdlite/react-fiber-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247426" y="5791200"/>
            <a:ext cx="2891063" cy="69739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Marianna Etelson</a:t>
            </a:r>
            <a:endParaRPr sz="1400" b="1" dirty="0"/>
          </a:p>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February, 2018</a:t>
            </a:r>
            <a:endParaRPr sz="1400" b="1" i="0" u="none" strike="noStrike" cap="none" dirty="0">
              <a:solidFill>
                <a:srgbClr val="FFFFFF"/>
              </a:solidFill>
              <a:latin typeface="Arial"/>
              <a:ea typeface="Arial"/>
              <a:cs typeface="Arial"/>
              <a:sym typeface="Arial"/>
            </a:endParaRPr>
          </a:p>
        </p:txBody>
      </p:sp>
      <p:sp>
        <p:nvSpPr>
          <p:cNvPr id="528" name="Shape 528"/>
          <p:cNvSpPr txBox="1">
            <a:spLocks noGrp="1"/>
          </p:cNvSpPr>
          <p:nvPr>
            <p:ph type="ctrTitle"/>
          </p:nvPr>
        </p:nvSpPr>
        <p:spPr>
          <a:xfrm>
            <a:off x="246888" y="2577432"/>
            <a:ext cx="6684264" cy="1310218"/>
          </a:xfrm>
          <a:prstGeom prst="rect">
            <a:avLst/>
          </a:prstGeom>
          <a:noFill/>
          <a:ln>
            <a:noFill/>
          </a:ln>
        </p:spPr>
        <p:txBody>
          <a:bodyPr spcFirstLastPara="1" wrap="square" lIns="91425" tIns="0" rIns="91425" bIns="0" anchor="b" anchorCtr="0">
            <a:noAutofit/>
          </a:bodyPr>
          <a:lstStyle/>
          <a:p>
            <a:pPr marL="0" marR="0" lvl="0" indent="0" algn="l" rtl="0">
              <a:lnSpc>
                <a:spcPct val="90000"/>
              </a:lnSpc>
              <a:spcBef>
                <a:spcPts val="0"/>
              </a:spcBef>
              <a:spcAft>
                <a:spcPts val="0"/>
              </a:spcAft>
              <a:buNone/>
            </a:pPr>
            <a:r>
              <a:rPr lang="en-US" sz="4200" b="1" i="0" u="none" strike="noStrike" cap="none" dirty="0">
                <a:solidFill>
                  <a:schemeClr val="lt1"/>
                </a:solidFill>
                <a:latin typeface="Arial"/>
                <a:ea typeface="Arial"/>
                <a:cs typeface="Arial"/>
                <a:sym typeface="Arial"/>
              </a:rPr>
              <a:t>What’s new in React 16</a:t>
            </a:r>
            <a:endParaRPr sz="4200" b="1" i="0" u="none" strike="noStrike" cap="none" dirty="0">
              <a:solidFill>
                <a:schemeClr val="lt1"/>
              </a:solidFill>
              <a:latin typeface="Arial"/>
              <a:ea typeface="Arial"/>
              <a:cs typeface="Arial"/>
              <a:sym typeface="Arial"/>
            </a:endParaRPr>
          </a:p>
        </p:txBody>
      </p:sp>
      <p:sp>
        <p:nvSpPr>
          <p:cNvPr id="529" name="Shape 529"/>
          <p:cNvSpPr txBox="1">
            <a:spLocks noGrp="1"/>
          </p:cNvSpPr>
          <p:nvPr>
            <p:ph type="subTitle" idx="2"/>
          </p:nvPr>
        </p:nvSpPr>
        <p:spPr>
          <a:xfrm>
            <a:off x="275680" y="4014216"/>
            <a:ext cx="6684264" cy="665162"/>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2"/>
              </a:buClr>
              <a:buSzPts val="2000"/>
              <a:buFont typeface="Arial"/>
              <a:buNone/>
            </a:pPr>
            <a:r>
              <a:rPr lang="en-US" sz="2000" b="1" i="0" u="none" strike="noStrike" cap="none" dirty="0">
                <a:solidFill>
                  <a:srgbClr val="FFFFFF"/>
                </a:solidFill>
                <a:latin typeface="Arial"/>
                <a:ea typeface="Arial"/>
                <a:cs typeface="Arial"/>
                <a:sym typeface="Arial"/>
              </a:rPr>
              <a:t>A quick, small introduction to React 16</a:t>
            </a:r>
            <a:endParaRPr sz="2000" b="1"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10035214"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800" b="1" dirty="0"/>
              <a:t>Renderer and Reconci</a:t>
            </a:r>
            <a:r>
              <a:rPr lang="en-US" sz="2400" b="1" dirty="0"/>
              <a:t>ler</a:t>
            </a:r>
            <a:endParaRPr sz="24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670379"/>
            <a:ext cx="8510107" cy="1815882"/>
          </a:xfrm>
          <a:prstGeom prst="rect">
            <a:avLst/>
          </a:prstGeom>
          <a:noFill/>
        </p:spPr>
        <p:txBody>
          <a:bodyPr wrap="square" rtlCol="0">
            <a:spAutoFit/>
          </a:bodyPr>
          <a:lstStyle/>
          <a:p>
            <a:pPr>
              <a:lnSpc>
                <a:spcPct val="200000"/>
              </a:lnSpc>
            </a:pPr>
            <a:r>
              <a:rPr lang="en-US" sz="2400" b="1" kern="1200" dirty="0">
                <a:solidFill>
                  <a:srgbClr val="00B0F0"/>
                </a:solidFill>
                <a:ea typeface="Calibri"/>
                <a:cs typeface="Calibri"/>
                <a:sym typeface="Calibri"/>
              </a:rPr>
              <a:t>Renderer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2542" y="365760"/>
            <a:ext cx="3492500" cy="2324100"/>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415540"/>
            <a:ext cx="8271318" cy="5078313"/>
          </a:xfrm>
          <a:prstGeom prst="rect">
            <a:avLst/>
          </a:prstGeom>
          <a:noFill/>
        </p:spPr>
        <p:txBody>
          <a:bodyPr wrap="square" rtlCol="0">
            <a:spAutoFit/>
          </a:bodyPr>
          <a:lstStyle/>
          <a:p>
            <a:r>
              <a:rPr lang="en-US" sz="2400" kern="1200" dirty="0">
                <a:solidFill>
                  <a:schemeClr val="dk1"/>
                </a:solidFill>
                <a:latin typeface="+mn-lt"/>
                <a:ea typeface="Calibri"/>
                <a:cs typeface="Calibri"/>
                <a:sym typeface="Calibri"/>
              </a:rPr>
              <a:t>Pluggable ReactJS section that allows rendering of the  UI to happen across and outside the DOM</a:t>
            </a:r>
          </a:p>
          <a:p>
            <a:endParaRPr lang="en-US" sz="2400" i="1" kern="1200" dirty="0">
              <a:solidFill>
                <a:schemeClr val="dk1"/>
              </a:solidFill>
              <a:latin typeface="+mn-lt"/>
              <a:ea typeface="Calibri"/>
              <a:cs typeface="Calibri"/>
              <a:sym typeface="Calibri"/>
              <a:hlinkClick r:id="rId3"/>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3"/>
              </a:rPr>
              <a:t>ReactJS DOM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the DOM</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6"/>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6"/>
              </a:rPr>
              <a:t>ReactJS Native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native views</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7"/>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7"/>
              </a:rPr>
              <a:t>ReactJS Test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JSON trees</a:t>
            </a:r>
          </a:p>
          <a:p>
            <a:pPr marL="1028700" lvl="1" indent="-342900">
              <a:lnSpc>
                <a:spcPct val="150000"/>
              </a:lnSpc>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11911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022262"/>
            <a:ext cx="8510107" cy="1815882"/>
          </a:xfrm>
          <a:prstGeom prst="rect">
            <a:avLst/>
          </a:prstGeom>
          <a:noFill/>
        </p:spPr>
        <p:txBody>
          <a:bodyPr wrap="square" rtlCol="0">
            <a:spAutoFit/>
          </a:bodyPr>
          <a:lstStyle/>
          <a:p>
            <a:pPr>
              <a:lnSpc>
                <a:spcPct val="200000"/>
              </a:lnSpc>
            </a:pPr>
            <a:r>
              <a:rPr lang="en-US" sz="2400" b="1" kern="1200" dirty="0">
                <a:solidFill>
                  <a:srgbClr val="00B0F0"/>
                </a:solidFill>
                <a:latin typeface="+mn-lt"/>
                <a:ea typeface="Calibri"/>
                <a:cs typeface="Calibri"/>
                <a:sym typeface="Calibri"/>
              </a:rPr>
              <a:t>Reconciler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1259" y="37579"/>
            <a:ext cx="2999119" cy="1978787"/>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016366"/>
            <a:ext cx="8271318" cy="5139869"/>
          </a:xfrm>
          <a:prstGeom prst="rect">
            <a:avLst/>
          </a:prstGeom>
          <a:noFill/>
        </p:spPr>
        <p:txBody>
          <a:bodyPr wrap="square" rtlCol="0">
            <a:spAutoFit/>
          </a:bodyPr>
          <a:lstStyle/>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used by the </a:t>
            </a:r>
            <a:r>
              <a:rPr lang="en-US" sz="2400" b="1" kern="1200" dirty="0">
                <a:solidFill>
                  <a:schemeClr val="dk1"/>
                </a:solidFill>
                <a:latin typeface="+mn-lt"/>
                <a:ea typeface="Calibri"/>
                <a:cs typeface="Calibri"/>
                <a:sym typeface="Calibri"/>
              </a:rPr>
              <a:t>Renderer</a:t>
            </a:r>
            <a:r>
              <a:rPr lang="en-US" sz="2400" kern="1200" dirty="0">
                <a:solidFill>
                  <a:schemeClr val="dk1"/>
                </a:solidFill>
                <a:latin typeface="+mn-lt"/>
                <a:ea typeface="Calibri"/>
                <a:cs typeface="Calibri"/>
                <a:sym typeface="Calibri"/>
              </a:rPr>
              <a:t> to perform updates to the DOM</a:t>
            </a:r>
          </a:p>
          <a:p>
            <a:pPr marL="342900" indent="-342900">
              <a:buFont typeface="Arial" panose="020B0604020202020204" pitchFamily="34" charset="0"/>
              <a:buChar char="•"/>
            </a:pPr>
            <a:endParaRPr lang="en-US" sz="2400" kern="1200" dirty="0">
              <a:solidFill>
                <a:schemeClr val="dk1"/>
              </a:solidFill>
              <a:latin typeface="+mn-lt"/>
              <a:ea typeface="Calibri"/>
              <a:cs typeface="Calibri"/>
              <a:sym typeface="Calibri"/>
            </a:endParaRPr>
          </a:p>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With </a:t>
            </a:r>
            <a:r>
              <a:rPr lang="en-US" sz="2400" b="1" kern="1200" dirty="0">
                <a:solidFill>
                  <a:schemeClr val="dk1"/>
                </a:solidFill>
                <a:latin typeface="+mn-lt"/>
                <a:ea typeface="Calibri"/>
                <a:cs typeface="Calibri"/>
                <a:sym typeface="Calibri"/>
              </a:rPr>
              <a:t>React Fiber</a:t>
            </a:r>
            <a:r>
              <a:rPr lang="en-US" sz="2400" kern="1200" dirty="0">
                <a:solidFill>
                  <a:schemeClr val="dk1"/>
                </a:solidFill>
                <a:latin typeface="+mn-lt"/>
                <a:ea typeface="Calibri"/>
                <a:cs typeface="Calibri"/>
                <a:sym typeface="Calibri"/>
              </a:rPr>
              <a:t>, the new </a:t>
            </a:r>
            <a:r>
              <a:rPr lang="en-US" sz="2400" b="1" kern="1200" dirty="0">
                <a:solidFill>
                  <a:schemeClr val="dk1"/>
                </a:solidFill>
                <a:latin typeface="+mn-lt"/>
                <a:ea typeface="Calibri"/>
                <a:cs typeface="Calibri"/>
                <a:sym typeface="Calibri"/>
              </a:rPr>
              <a:t>Reconciler</a:t>
            </a:r>
            <a:r>
              <a:rPr lang="en-US" sz="2400" kern="1200" dirty="0">
                <a:solidFill>
                  <a:schemeClr val="dk1"/>
                </a:solidFill>
                <a:latin typeface="+mn-lt"/>
                <a:ea typeface="Calibri"/>
                <a:cs typeface="Calibri"/>
                <a:sym typeface="Calibri"/>
              </a:rPr>
              <a:t> has the ability to do the following:</a:t>
            </a:r>
          </a:p>
          <a:p>
            <a:pPr marL="1028700" lvl="1" indent="-342900">
              <a:buFont typeface="Wingdings" pitchFamily="2" charset="2"/>
              <a:buChar char="ü"/>
            </a:pPr>
            <a:endParaRPr lang="en-US" sz="2000" dirty="0">
              <a:solidFill>
                <a:schemeClr val="tx1"/>
              </a:solidFill>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Split interruptible work into chunks</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Pause work and come back to it later</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Reuse previously completed work</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And abort work</a:t>
            </a:r>
          </a:p>
          <a:p>
            <a:pPr marL="1028700" lvl="1" indent="-342900">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26079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 FEATURES</a:t>
            </a:r>
            <a:endParaRPr sz="3000" b="1" i="0" u="none" strike="noStrike" cap="none" dirty="0">
              <a:solidFill>
                <a:schemeClr val="dk2"/>
              </a:solidFill>
              <a:latin typeface="Arial"/>
              <a:ea typeface="Arial"/>
              <a:cs typeface="Arial"/>
              <a:sym typeface="Arial"/>
            </a:endParaRPr>
          </a:p>
        </p:txBody>
      </p:sp>
      <p:grpSp>
        <p:nvGrpSpPr>
          <p:cNvPr id="19" name="Group 18">
            <a:extLst>
              <a:ext uri="{FF2B5EF4-FFF2-40B4-BE49-F238E27FC236}">
                <a16:creationId xmlns:a16="http://schemas.microsoft.com/office/drawing/2014/main" id="{564F3AA8-C59A-1B44-BA4F-649BDBEBA040}"/>
              </a:ext>
            </a:extLst>
          </p:cNvPr>
          <p:cNvGrpSpPr/>
          <p:nvPr/>
        </p:nvGrpSpPr>
        <p:grpSpPr>
          <a:xfrm>
            <a:off x="825719" y="1573125"/>
            <a:ext cx="8021716" cy="617838"/>
            <a:chOff x="541513" y="1359242"/>
            <a:chExt cx="8166671" cy="617838"/>
          </a:xfrm>
        </p:grpSpPr>
        <p:sp>
          <p:nvSpPr>
            <p:cNvPr id="20" name="Pentagon 19">
              <a:extLst>
                <a:ext uri="{FF2B5EF4-FFF2-40B4-BE49-F238E27FC236}">
                  <a16:creationId xmlns:a16="http://schemas.microsoft.com/office/drawing/2014/main" id="{C5C09DB4-62BC-3B4E-B730-BAE55368DBFE}"/>
                </a:ext>
              </a:extLst>
            </p:cNvPr>
            <p:cNvSpPr/>
            <p:nvPr/>
          </p:nvSpPr>
          <p:spPr>
            <a:xfrm>
              <a:off x="541513" y="1359242"/>
              <a:ext cx="816667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Fragments &amp; Strings</a:t>
              </a:r>
            </a:p>
          </p:txBody>
        </p:sp>
        <p:pic>
          <p:nvPicPr>
            <p:cNvPr id="21" name="Picture 20">
              <a:extLst>
                <a:ext uri="{FF2B5EF4-FFF2-40B4-BE49-F238E27FC236}">
                  <a16:creationId xmlns:a16="http://schemas.microsoft.com/office/drawing/2014/main" id="{EB4D8687-9820-054D-8A64-26E5C7AEEF27}"/>
                </a:ext>
              </a:extLst>
            </p:cNvPr>
            <p:cNvPicPr>
              <a:picLocks noChangeAspect="1"/>
            </p:cNvPicPr>
            <p:nvPr/>
          </p:nvPicPr>
          <p:blipFill>
            <a:blip r:embed="rId3"/>
            <a:stretch>
              <a:fillRect/>
            </a:stretch>
          </p:blipFill>
          <p:spPr>
            <a:xfrm>
              <a:off x="8022442" y="1449495"/>
              <a:ext cx="480633" cy="426597"/>
            </a:xfrm>
            <a:prstGeom prst="rect">
              <a:avLst/>
            </a:prstGeom>
          </p:spPr>
        </p:pic>
      </p:grpSp>
      <p:sp>
        <p:nvSpPr>
          <p:cNvPr id="23" name="Pentagon 22">
            <a:extLst>
              <a:ext uri="{FF2B5EF4-FFF2-40B4-BE49-F238E27FC236}">
                <a16:creationId xmlns:a16="http://schemas.microsoft.com/office/drawing/2014/main" id="{3DBFF77E-1DB9-164F-A882-84D411DA37B0}"/>
              </a:ext>
            </a:extLst>
          </p:cNvPr>
          <p:cNvSpPr/>
          <p:nvPr/>
        </p:nvSpPr>
        <p:spPr>
          <a:xfrm>
            <a:off x="825719" y="2330708"/>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Error Handling</a:t>
            </a:r>
          </a:p>
        </p:txBody>
      </p:sp>
      <p:sp>
        <p:nvSpPr>
          <p:cNvPr id="26" name="Pentagon 25">
            <a:extLst>
              <a:ext uri="{FF2B5EF4-FFF2-40B4-BE49-F238E27FC236}">
                <a16:creationId xmlns:a16="http://schemas.microsoft.com/office/drawing/2014/main" id="{B77997EC-F89F-7641-9D52-097CAD575A44}"/>
              </a:ext>
            </a:extLst>
          </p:cNvPr>
          <p:cNvSpPr/>
          <p:nvPr/>
        </p:nvSpPr>
        <p:spPr>
          <a:xfrm>
            <a:off x="825719" y="308829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Portals</a:t>
            </a:r>
          </a:p>
        </p:txBody>
      </p:sp>
      <p:sp>
        <p:nvSpPr>
          <p:cNvPr id="29" name="Pentagon 28">
            <a:extLst>
              <a:ext uri="{FF2B5EF4-FFF2-40B4-BE49-F238E27FC236}">
                <a16:creationId xmlns:a16="http://schemas.microsoft.com/office/drawing/2014/main" id="{0E967A24-5A14-8943-BB8C-6C0A664EFCAB}"/>
              </a:ext>
            </a:extLst>
          </p:cNvPr>
          <p:cNvSpPr/>
          <p:nvPr/>
        </p:nvSpPr>
        <p:spPr>
          <a:xfrm>
            <a:off x="825719" y="3845874"/>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Custom DOM attributes</a:t>
            </a:r>
          </a:p>
        </p:txBody>
      </p:sp>
      <p:sp>
        <p:nvSpPr>
          <p:cNvPr id="32" name="Pentagon 31">
            <a:extLst>
              <a:ext uri="{FF2B5EF4-FFF2-40B4-BE49-F238E27FC236}">
                <a16:creationId xmlns:a16="http://schemas.microsoft.com/office/drawing/2014/main" id="{3FD6D711-F07D-7340-AA28-0AFBECDA3347}"/>
              </a:ext>
            </a:extLst>
          </p:cNvPr>
          <p:cNvSpPr/>
          <p:nvPr/>
        </p:nvSpPr>
        <p:spPr>
          <a:xfrm>
            <a:off x="825719" y="4603457"/>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Server Side Rendering</a:t>
            </a:r>
          </a:p>
        </p:txBody>
      </p:sp>
      <p:sp>
        <p:nvSpPr>
          <p:cNvPr id="35" name="Pentagon 34">
            <a:extLst>
              <a:ext uri="{FF2B5EF4-FFF2-40B4-BE49-F238E27FC236}">
                <a16:creationId xmlns:a16="http://schemas.microsoft.com/office/drawing/2014/main" id="{2FB21908-322A-F943-887D-B25CB3C0BB02}"/>
              </a:ext>
            </a:extLst>
          </p:cNvPr>
          <p:cNvSpPr/>
          <p:nvPr/>
        </p:nvSpPr>
        <p:spPr>
          <a:xfrm>
            <a:off x="825719" y="536104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Breaking changes</a:t>
            </a:r>
          </a:p>
        </p:txBody>
      </p:sp>
      <p:pic>
        <p:nvPicPr>
          <p:cNvPr id="37" name="Picture 36">
            <a:extLst>
              <a:ext uri="{FF2B5EF4-FFF2-40B4-BE49-F238E27FC236}">
                <a16:creationId xmlns:a16="http://schemas.microsoft.com/office/drawing/2014/main" id="{22FB216A-2344-0949-9BF4-D6632D58C9DF}"/>
              </a:ext>
            </a:extLst>
          </p:cNvPr>
          <p:cNvPicPr>
            <a:picLocks noChangeAspect="1"/>
          </p:cNvPicPr>
          <p:nvPr/>
        </p:nvPicPr>
        <p:blipFill>
          <a:blip r:embed="rId3"/>
          <a:stretch>
            <a:fillRect/>
          </a:stretch>
        </p:blipFill>
        <p:spPr>
          <a:xfrm>
            <a:off x="8173865" y="2426328"/>
            <a:ext cx="472102" cy="426597"/>
          </a:xfrm>
          <a:prstGeom prst="rect">
            <a:avLst/>
          </a:prstGeom>
        </p:spPr>
      </p:pic>
      <p:pic>
        <p:nvPicPr>
          <p:cNvPr id="38" name="Picture 37">
            <a:extLst>
              <a:ext uri="{FF2B5EF4-FFF2-40B4-BE49-F238E27FC236}">
                <a16:creationId xmlns:a16="http://schemas.microsoft.com/office/drawing/2014/main" id="{9CA11938-9DCB-974E-AB65-2F084D827A15}"/>
              </a:ext>
            </a:extLst>
          </p:cNvPr>
          <p:cNvPicPr>
            <a:picLocks noChangeAspect="1"/>
          </p:cNvPicPr>
          <p:nvPr/>
        </p:nvPicPr>
        <p:blipFill>
          <a:blip r:embed="rId3"/>
          <a:stretch>
            <a:fillRect/>
          </a:stretch>
        </p:blipFill>
        <p:spPr>
          <a:xfrm>
            <a:off x="8173865" y="3183911"/>
            <a:ext cx="472102" cy="426597"/>
          </a:xfrm>
          <a:prstGeom prst="rect">
            <a:avLst/>
          </a:prstGeom>
        </p:spPr>
      </p:pic>
      <p:pic>
        <p:nvPicPr>
          <p:cNvPr id="39" name="Picture 38">
            <a:extLst>
              <a:ext uri="{FF2B5EF4-FFF2-40B4-BE49-F238E27FC236}">
                <a16:creationId xmlns:a16="http://schemas.microsoft.com/office/drawing/2014/main" id="{E6C6E737-381B-8F44-8233-C6B64EB4E84C}"/>
              </a:ext>
            </a:extLst>
          </p:cNvPr>
          <p:cNvPicPr>
            <a:picLocks noChangeAspect="1"/>
          </p:cNvPicPr>
          <p:nvPr/>
        </p:nvPicPr>
        <p:blipFill>
          <a:blip r:embed="rId3"/>
          <a:stretch>
            <a:fillRect/>
          </a:stretch>
        </p:blipFill>
        <p:spPr>
          <a:xfrm>
            <a:off x="8173865" y="3941494"/>
            <a:ext cx="472102" cy="426597"/>
          </a:xfrm>
          <a:prstGeom prst="rect">
            <a:avLst/>
          </a:prstGeom>
        </p:spPr>
      </p:pic>
      <p:pic>
        <p:nvPicPr>
          <p:cNvPr id="40" name="Picture 39">
            <a:extLst>
              <a:ext uri="{FF2B5EF4-FFF2-40B4-BE49-F238E27FC236}">
                <a16:creationId xmlns:a16="http://schemas.microsoft.com/office/drawing/2014/main" id="{F0CF6DFD-091A-154A-9040-B5D2623BBD64}"/>
              </a:ext>
            </a:extLst>
          </p:cNvPr>
          <p:cNvPicPr>
            <a:picLocks noChangeAspect="1"/>
          </p:cNvPicPr>
          <p:nvPr/>
        </p:nvPicPr>
        <p:blipFill>
          <a:blip r:embed="rId3"/>
          <a:stretch>
            <a:fillRect/>
          </a:stretch>
        </p:blipFill>
        <p:spPr>
          <a:xfrm>
            <a:off x="8173865" y="4699077"/>
            <a:ext cx="472102" cy="426597"/>
          </a:xfrm>
          <a:prstGeom prst="rect">
            <a:avLst/>
          </a:prstGeom>
        </p:spPr>
      </p:pic>
      <p:pic>
        <p:nvPicPr>
          <p:cNvPr id="41" name="Picture 40">
            <a:extLst>
              <a:ext uri="{FF2B5EF4-FFF2-40B4-BE49-F238E27FC236}">
                <a16:creationId xmlns:a16="http://schemas.microsoft.com/office/drawing/2014/main" id="{054A6CB5-B28D-9141-9B2C-64EECCE8FD0D}"/>
              </a:ext>
            </a:extLst>
          </p:cNvPr>
          <p:cNvPicPr>
            <a:picLocks noChangeAspect="1"/>
          </p:cNvPicPr>
          <p:nvPr/>
        </p:nvPicPr>
        <p:blipFill>
          <a:blip r:embed="rId3"/>
          <a:stretch>
            <a:fillRect/>
          </a:stretch>
        </p:blipFill>
        <p:spPr>
          <a:xfrm>
            <a:off x="8173865" y="5456661"/>
            <a:ext cx="472102" cy="426597"/>
          </a:xfrm>
          <a:prstGeom prst="rect">
            <a:avLst/>
          </a:prstGeom>
        </p:spPr>
      </p:pic>
    </p:spTree>
    <p:extLst>
      <p:ext uri="{BB962C8B-B14F-4D97-AF65-F5344CB8AC3E}">
        <p14:creationId xmlns:p14="http://schemas.microsoft.com/office/powerpoint/2010/main" val="10820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0-#ppt_w/2"/>
                                          </p:val>
                                        </p:tav>
                                        <p:tav tm="100000">
                                          <p:val>
                                            <p:strVal val="#ppt_x"/>
                                          </p:val>
                                        </p:tav>
                                      </p:tavLst>
                                    </p:anim>
                                    <p:anim calcmode="lin" valueType="num">
                                      <p:cBhvr additive="base">
                                        <p:cTn id="44" dur="500" fill="hold"/>
                                        <p:tgtEl>
                                          <p:spTgt spid="4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0-#ppt_w/2"/>
                                          </p:val>
                                        </p:tav>
                                        <p:tav tm="100000">
                                          <p:val>
                                            <p:strVal val="#ppt_x"/>
                                          </p:val>
                                        </p:tav>
                                      </p:tavLst>
                                    </p:anim>
                                    <p:anim calcmode="lin" valueType="num">
                                      <p:cBhvr additive="base">
                                        <p:cTn id="5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2"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16 FEATURES OVERVIEW DEMO</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pic>
        <p:nvPicPr>
          <p:cNvPr id="8" name="Picture 7">
            <a:hlinkClick r:id="rId3"/>
            <a:extLst>
              <a:ext uri="{FF2B5EF4-FFF2-40B4-BE49-F238E27FC236}">
                <a16:creationId xmlns:a16="http://schemas.microsoft.com/office/drawing/2014/main" id="{F59C06FB-93D6-7344-8825-122A4531F038}"/>
              </a:ext>
            </a:extLst>
          </p:cNvPr>
          <p:cNvPicPr>
            <a:picLocks noChangeAspect="1"/>
          </p:cNvPicPr>
          <p:nvPr/>
        </p:nvPicPr>
        <p:blipFill>
          <a:blip r:embed="rId4"/>
          <a:stretch>
            <a:fillRect/>
          </a:stretch>
        </p:blipFill>
        <p:spPr>
          <a:xfrm>
            <a:off x="2716486" y="2131305"/>
            <a:ext cx="3175000" cy="3175000"/>
          </a:xfrm>
          <a:prstGeom prst="rect">
            <a:avLst/>
          </a:prstGeom>
        </p:spPr>
      </p:pic>
    </p:spTree>
    <p:extLst>
      <p:ext uri="{BB962C8B-B14F-4D97-AF65-F5344CB8AC3E}">
        <p14:creationId xmlns:p14="http://schemas.microsoft.com/office/powerpoint/2010/main" val="310085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RESOURCES</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72850" y="1562218"/>
            <a:ext cx="8339575" cy="437042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hlinkClick r:id="rId3"/>
              </a:rPr>
              <a:t>React v16.0</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solidFill>
                  <a:schemeClr val="tx1"/>
                </a:solidFill>
                <a:sym typeface="Calibri"/>
                <a:hlinkClick r:id="rId4"/>
              </a:rPr>
              <a:t>React Fiber Architecture</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hlinkClick r:id="rId5"/>
              </a:rPr>
              <a:t>React v16.2.0: Improved Support for Fragments</a:t>
            </a:r>
            <a:endParaRPr lang="en-US" sz="2400" dirty="0"/>
          </a:p>
          <a:p>
            <a:pPr marL="285750" indent="-285750">
              <a:lnSpc>
                <a:spcPct val="200000"/>
              </a:lnSpc>
              <a:buFont typeface="Arial" panose="020B0604020202020204" pitchFamily="34" charset="0"/>
              <a:buChar char="•"/>
            </a:pPr>
            <a:r>
              <a:rPr lang="en-US" sz="2400" dirty="0">
                <a:hlinkClick r:id="rId6"/>
              </a:rPr>
              <a:t>DOM Attributes in React 16</a:t>
            </a:r>
            <a:endParaRPr lang="en-US" sz="2400" dirty="0"/>
          </a:p>
          <a:p>
            <a:pPr marL="285750" indent="-285750">
              <a:lnSpc>
                <a:spcPct val="200000"/>
              </a:lnSpc>
              <a:buFont typeface="Arial" panose="020B0604020202020204" pitchFamily="34" charset="0"/>
              <a:buChar char="•"/>
            </a:pPr>
            <a:r>
              <a:rPr lang="en-US" sz="2400" dirty="0">
                <a:hlinkClick r:id="rId7"/>
              </a:rPr>
              <a:t>What’s New With Server-Side Rendering in React 16</a:t>
            </a:r>
            <a:endParaRPr lang="en-US" sz="2400" dirty="0"/>
          </a:p>
          <a:p>
            <a:pPr marL="685800" lvl="1"/>
            <a:endParaRPr lang="en-US" sz="1800" b="1"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3369770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57DCC4-2344-7444-B927-2D34EB14A950}"/>
              </a:ext>
            </a:extLst>
          </p:cNvPr>
          <p:cNvPicPr>
            <a:picLocks noChangeAspect="1"/>
          </p:cNvPicPr>
          <p:nvPr/>
        </p:nvPicPr>
        <p:blipFill>
          <a:blip r:embed="rId3"/>
          <a:stretch>
            <a:fillRect/>
          </a:stretch>
        </p:blipFill>
        <p:spPr>
          <a:xfrm>
            <a:off x="358625" y="358256"/>
            <a:ext cx="8426750" cy="4739409"/>
          </a:xfrm>
          <a:prstGeom prst="rect">
            <a:avLst/>
          </a:prstGeom>
        </p:spPr>
      </p:pic>
      <p:pic>
        <p:nvPicPr>
          <p:cNvPr id="5" name="Picture 4">
            <a:extLst>
              <a:ext uri="{FF2B5EF4-FFF2-40B4-BE49-F238E27FC236}">
                <a16:creationId xmlns:a16="http://schemas.microsoft.com/office/drawing/2014/main" id="{E4805B19-15E0-424C-9D9A-A0F8C907B615}"/>
              </a:ext>
            </a:extLst>
          </p:cNvPr>
          <p:cNvPicPr>
            <a:picLocks noChangeAspect="1"/>
          </p:cNvPicPr>
          <p:nvPr/>
        </p:nvPicPr>
        <p:blipFill>
          <a:blip r:embed="rId4"/>
          <a:stretch>
            <a:fillRect/>
          </a:stretch>
        </p:blipFill>
        <p:spPr>
          <a:xfrm>
            <a:off x="5957650" y="358256"/>
            <a:ext cx="2827725" cy="2509815"/>
          </a:xfrm>
          <a:prstGeom prst="rect">
            <a:avLst/>
          </a:prstGeom>
        </p:spPr>
      </p:pic>
      <p:sp>
        <p:nvSpPr>
          <p:cNvPr id="2" name="TextBox 1">
            <a:extLst>
              <a:ext uri="{FF2B5EF4-FFF2-40B4-BE49-F238E27FC236}">
                <a16:creationId xmlns:a16="http://schemas.microsoft.com/office/drawing/2014/main" id="{A05E4690-B91B-0946-8CA8-375B1EE1F7A6}"/>
              </a:ext>
            </a:extLst>
          </p:cNvPr>
          <p:cNvSpPr txBox="1"/>
          <p:nvPr/>
        </p:nvSpPr>
        <p:spPr>
          <a:xfrm>
            <a:off x="558887" y="4827080"/>
            <a:ext cx="8026225" cy="2000548"/>
          </a:xfrm>
          <a:prstGeom prst="rect">
            <a:avLst/>
          </a:prstGeom>
          <a:noFill/>
        </p:spPr>
        <p:txBody>
          <a:bodyPr wrap="square" rtlCol="0">
            <a:spAutoFit/>
          </a:bodyPr>
          <a:lstStyle/>
          <a:p>
            <a:pPr algn="ctr"/>
            <a:r>
              <a:rPr lang="en-US" sz="8800" b="1" dirty="0">
                <a:solidFill>
                  <a:schemeClr val="accent1"/>
                </a:solidFill>
              </a:rPr>
              <a:t>THANK YOU</a:t>
            </a:r>
          </a:p>
          <a:p>
            <a:pPr algn="ctr"/>
            <a:r>
              <a:rPr lang="en-US" sz="3600" b="1" dirty="0">
                <a:solidFill>
                  <a:schemeClr val="accent1"/>
                </a:solidFill>
              </a:rPr>
              <a:t>…and may the Fourth be with us…</a:t>
            </a:r>
          </a:p>
        </p:txBody>
      </p:sp>
    </p:spTree>
    <p:extLst>
      <p:ext uri="{BB962C8B-B14F-4D97-AF65-F5344CB8AC3E}">
        <p14:creationId xmlns:p14="http://schemas.microsoft.com/office/powerpoint/2010/main" val="85708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040C-0B15-8F47-BCCB-78902E502351}"/>
              </a:ext>
            </a:extLst>
          </p:cNvPr>
          <p:cNvSpPr>
            <a:spLocks noGrp="1"/>
          </p:cNvSpPr>
          <p:nvPr>
            <p:ph type="title"/>
          </p:nvPr>
        </p:nvSpPr>
        <p:spPr/>
        <p:txBody>
          <a:bodyPr/>
          <a:lstStyle/>
          <a:p>
            <a:r>
              <a:rPr lang="en-US" dirty="0"/>
              <a:t>ANNONCEMENT FOR WEBAPPS</a:t>
            </a:r>
          </a:p>
        </p:txBody>
      </p:sp>
      <p:pic>
        <p:nvPicPr>
          <p:cNvPr id="6" name="Picture 5">
            <a:extLst>
              <a:ext uri="{FF2B5EF4-FFF2-40B4-BE49-F238E27FC236}">
                <a16:creationId xmlns:a16="http://schemas.microsoft.com/office/drawing/2014/main" id="{C019A8BD-0687-5F4F-BFC3-2E5657CEB166}"/>
              </a:ext>
            </a:extLst>
          </p:cNvPr>
          <p:cNvPicPr>
            <a:picLocks noChangeAspect="1"/>
          </p:cNvPicPr>
          <p:nvPr/>
        </p:nvPicPr>
        <p:blipFill>
          <a:blip r:embed="rId3"/>
          <a:stretch>
            <a:fillRect/>
          </a:stretch>
        </p:blipFill>
        <p:spPr>
          <a:xfrm>
            <a:off x="760599" y="1428175"/>
            <a:ext cx="7622802" cy="4764251"/>
          </a:xfrm>
          <a:prstGeom prst="rect">
            <a:avLst/>
          </a:prstGeom>
        </p:spPr>
      </p:pic>
      <p:pic>
        <p:nvPicPr>
          <p:cNvPr id="10" name="Picture 9">
            <a:extLst>
              <a:ext uri="{FF2B5EF4-FFF2-40B4-BE49-F238E27FC236}">
                <a16:creationId xmlns:a16="http://schemas.microsoft.com/office/drawing/2014/main" id="{B1B75E25-45CF-BD4A-BC09-DAD899762C11}"/>
              </a:ext>
            </a:extLst>
          </p:cNvPr>
          <p:cNvPicPr>
            <a:picLocks noChangeAspect="1"/>
          </p:cNvPicPr>
          <p:nvPr/>
        </p:nvPicPr>
        <p:blipFill>
          <a:blip r:embed="rId4"/>
          <a:stretch>
            <a:fillRect/>
          </a:stretch>
        </p:blipFill>
        <p:spPr>
          <a:xfrm>
            <a:off x="590331" y="1819465"/>
            <a:ext cx="7963338" cy="3981669"/>
          </a:xfrm>
          <a:prstGeom prst="rect">
            <a:avLst/>
          </a:prstGeom>
        </p:spPr>
      </p:pic>
      <p:pic>
        <p:nvPicPr>
          <p:cNvPr id="11" name="Picture 10">
            <a:extLst>
              <a:ext uri="{FF2B5EF4-FFF2-40B4-BE49-F238E27FC236}">
                <a16:creationId xmlns:a16="http://schemas.microsoft.com/office/drawing/2014/main" id="{25E9AF9A-CF19-274F-B96D-0F7F8551B46E}"/>
              </a:ext>
            </a:extLst>
          </p:cNvPr>
          <p:cNvPicPr>
            <a:picLocks noChangeAspect="1"/>
          </p:cNvPicPr>
          <p:nvPr/>
        </p:nvPicPr>
        <p:blipFill>
          <a:blip r:embed="rId5"/>
          <a:stretch>
            <a:fillRect/>
          </a:stretch>
        </p:blipFill>
        <p:spPr>
          <a:xfrm>
            <a:off x="1749973" y="2285767"/>
            <a:ext cx="5478182" cy="3078042"/>
          </a:xfrm>
          <a:prstGeom prst="rect">
            <a:avLst/>
          </a:prstGeom>
        </p:spPr>
      </p:pic>
    </p:spTree>
    <p:extLst>
      <p:ext uri="{BB962C8B-B14F-4D97-AF65-F5344CB8AC3E}">
        <p14:creationId xmlns:p14="http://schemas.microsoft.com/office/powerpoint/2010/main" val="17294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9D1561-E8B0-4542-A369-6EF60992CEC9}"/>
              </a:ext>
            </a:extLst>
          </p:cNvPr>
          <p:cNvPicPr>
            <a:picLocks noChangeAspect="1"/>
          </p:cNvPicPr>
          <p:nvPr/>
        </p:nvPicPr>
        <p:blipFill>
          <a:blip r:embed="rId2"/>
          <a:stretch>
            <a:fillRect/>
          </a:stretch>
        </p:blipFill>
        <p:spPr>
          <a:xfrm>
            <a:off x="3083422" y="252901"/>
            <a:ext cx="2619632" cy="2325117"/>
          </a:xfrm>
          <a:prstGeom prst="rect">
            <a:avLst/>
          </a:prstGeom>
        </p:spPr>
      </p:pic>
      <p:sp>
        <p:nvSpPr>
          <p:cNvPr id="2" name="TextBox 1">
            <a:extLst>
              <a:ext uri="{FF2B5EF4-FFF2-40B4-BE49-F238E27FC236}">
                <a16:creationId xmlns:a16="http://schemas.microsoft.com/office/drawing/2014/main" id="{A5285446-2A87-C643-BDB4-426700403E60}"/>
              </a:ext>
            </a:extLst>
          </p:cNvPr>
          <p:cNvSpPr txBox="1"/>
          <p:nvPr/>
        </p:nvSpPr>
        <p:spPr>
          <a:xfrm>
            <a:off x="3090218" y="2819400"/>
            <a:ext cx="2606040" cy="3785652"/>
          </a:xfrm>
          <a:prstGeom prst="rect">
            <a:avLst/>
          </a:prstGeom>
          <a:noFill/>
        </p:spPr>
        <p:txBody>
          <a:bodyPr wrap="square" rtlCol="0">
            <a:spAutoFit/>
          </a:bodyPr>
          <a:lstStyle/>
          <a:p>
            <a:pPr algn="ctr"/>
            <a:r>
              <a:rPr lang="en-US" sz="4800" b="1" dirty="0"/>
              <a:t>KEEP </a:t>
            </a:r>
          </a:p>
          <a:p>
            <a:pPr algn="ctr"/>
            <a:r>
              <a:rPr lang="en-US" sz="4800" b="1" dirty="0"/>
              <a:t>CALM</a:t>
            </a:r>
          </a:p>
          <a:p>
            <a:pPr algn="ctr"/>
            <a:r>
              <a:rPr lang="en-US" sz="4800" b="1" dirty="0"/>
              <a:t>AND</a:t>
            </a:r>
          </a:p>
          <a:p>
            <a:pPr algn="ctr"/>
            <a:r>
              <a:rPr lang="en-US" sz="4800" b="1" dirty="0"/>
              <a:t>CODE REACT </a:t>
            </a:r>
          </a:p>
        </p:txBody>
      </p:sp>
    </p:spTree>
    <p:extLst>
      <p:ext uri="{BB962C8B-B14F-4D97-AF65-F5344CB8AC3E}">
        <p14:creationId xmlns:p14="http://schemas.microsoft.com/office/powerpoint/2010/main" val="340718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16.x Releases</a:t>
            </a:r>
            <a:endParaRPr sz="3000" b="1"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0A205DE2-FA28-1542-AEEC-45D49D9D71D3}"/>
              </a:ext>
            </a:extLst>
          </p:cNvPr>
          <p:cNvSpPr txBox="1"/>
          <p:nvPr/>
        </p:nvSpPr>
        <p:spPr>
          <a:xfrm>
            <a:off x="816785" y="1172474"/>
            <a:ext cx="8339575" cy="618630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solidFill>
                  <a:schemeClr val="tx1"/>
                </a:solidFill>
              </a:rPr>
              <a:t>16.0.0  - September 26, 2017</a:t>
            </a:r>
          </a:p>
          <a:p>
            <a:pPr marL="285750" indent="-285750">
              <a:lnSpc>
                <a:spcPct val="300000"/>
              </a:lnSpc>
              <a:buFont typeface="Arial" panose="020B0604020202020204" pitchFamily="34" charset="0"/>
              <a:buChar char="•"/>
            </a:pPr>
            <a:r>
              <a:rPr lang="en-US" sz="2400" b="1" dirty="0">
                <a:solidFill>
                  <a:schemeClr val="tx1"/>
                </a:solidFill>
              </a:rPr>
              <a:t>16.1.0  - November 9, 2017</a:t>
            </a:r>
          </a:p>
          <a:p>
            <a:pPr marL="285750" indent="-285750">
              <a:lnSpc>
                <a:spcPct val="300000"/>
              </a:lnSpc>
              <a:buFont typeface="Arial" panose="020B0604020202020204" pitchFamily="34" charset="0"/>
              <a:buChar char="•"/>
            </a:pPr>
            <a:r>
              <a:rPr lang="en-US" sz="2400" b="1" dirty="0">
                <a:solidFill>
                  <a:schemeClr val="tx1"/>
                </a:solidFill>
              </a:rPr>
              <a:t>16.1.1  - November 13, 2017</a:t>
            </a:r>
          </a:p>
          <a:p>
            <a:pPr marL="285750" indent="-285750">
              <a:lnSpc>
                <a:spcPct val="300000"/>
              </a:lnSpc>
              <a:buFont typeface="Arial" panose="020B0604020202020204" pitchFamily="34" charset="0"/>
              <a:buChar char="•"/>
            </a:pPr>
            <a:r>
              <a:rPr lang="en-US" sz="2400" b="1" dirty="0">
                <a:solidFill>
                  <a:schemeClr val="tx1"/>
                </a:solidFill>
              </a:rPr>
              <a:t>16.2.0 – Latest release </a:t>
            </a:r>
            <a:r>
              <a:rPr lang="en-US" sz="2000" b="1" dirty="0">
                <a:solidFill>
                  <a:schemeClr val="tx1"/>
                </a:solidFill>
              </a:rPr>
              <a:t>(improved support for fragments)</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E0A4A95-3FEA-1F4D-803C-173EADD95D2E}"/>
              </a:ext>
            </a:extLst>
          </p:cNvPr>
          <p:cNvPicPr>
            <a:picLocks noChangeAspect="1"/>
          </p:cNvPicPr>
          <p:nvPr/>
        </p:nvPicPr>
        <p:blipFill>
          <a:blip r:embed="rId3"/>
          <a:stretch>
            <a:fillRect/>
          </a:stretch>
        </p:blipFill>
        <p:spPr>
          <a:xfrm>
            <a:off x="6227804" y="1594021"/>
            <a:ext cx="2619632" cy="2325117"/>
          </a:xfrm>
          <a:prstGeom prst="rect">
            <a:avLst/>
          </a:prstGeom>
        </p:spPr>
      </p:pic>
    </p:spTree>
    <p:extLst>
      <p:ext uri="{BB962C8B-B14F-4D97-AF65-F5344CB8AC3E}">
        <p14:creationId xmlns:p14="http://schemas.microsoft.com/office/powerpoint/2010/main" val="107226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React 16 JS Environment Requirements</a:t>
            </a:r>
          </a:p>
        </p:txBody>
      </p:sp>
      <p:sp>
        <p:nvSpPr>
          <p:cNvPr id="3" name="TextBox 2">
            <a:extLst>
              <a:ext uri="{FF2B5EF4-FFF2-40B4-BE49-F238E27FC236}">
                <a16:creationId xmlns:a16="http://schemas.microsoft.com/office/drawing/2014/main" id="{0A205DE2-FA28-1542-AEEC-45D49D9D71D3}"/>
              </a:ext>
            </a:extLst>
          </p:cNvPr>
          <p:cNvSpPr txBox="1"/>
          <p:nvPr/>
        </p:nvSpPr>
        <p:spPr>
          <a:xfrm>
            <a:off x="594360" y="1248156"/>
            <a:ext cx="8686800" cy="526297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t>collections types </a:t>
            </a:r>
            <a:r>
              <a:rPr lang="en-US" sz="2400" b="1" dirty="0">
                <a:hlinkClick r:id="rId3"/>
              </a:rPr>
              <a:t>Map</a:t>
            </a:r>
            <a:r>
              <a:rPr lang="en-US" sz="2400" b="1" dirty="0"/>
              <a:t> and </a:t>
            </a:r>
            <a:r>
              <a:rPr lang="en-US" sz="2400" b="1" dirty="0">
                <a:hlinkClick r:id="rId4"/>
              </a:rPr>
              <a:t>Set</a:t>
            </a:r>
            <a:r>
              <a:rPr lang="en-US" sz="2400" b="1" dirty="0"/>
              <a:t> </a:t>
            </a:r>
            <a:endParaRPr lang="en-US" sz="2400" b="1" dirty="0">
              <a:solidFill>
                <a:schemeClr val="tx1"/>
              </a:solidFill>
            </a:endParaRPr>
          </a:p>
          <a:p>
            <a:pPr marL="1028700" lvl="1" indent="-342900">
              <a:lnSpc>
                <a:spcPct val="150000"/>
              </a:lnSpc>
              <a:buFont typeface="Wingdings" pitchFamily="2" charset="2"/>
              <a:buChar char="ü"/>
            </a:pPr>
            <a:r>
              <a:rPr lang="en-US" sz="2000" dirty="0">
                <a:solidFill>
                  <a:schemeClr val="tx1"/>
                </a:solidFill>
                <a:sym typeface="Calibri"/>
              </a:rPr>
              <a:t>Use global polyfill in your bundled app such a </a:t>
            </a:r>
            <a:r>
              <a:rPr lang="en-US" sz="2000" dirty="0">
                <a:hlinkClick r:id="rId5"/>
              </a:rPr>
              <a:t>core-js</a:t>
            </a:r>
            <a:r>
              <a:rPr lang="en-US" sz="2000" dirty="0"/>
              <a:t> or </a:t>
            </a:r>
            <a:r>
              <a:rPr lang="en-US" sz="2000" dirty="0">
                <a:hlinkClick r:id="rId6"/>
              </a:rPr>
              <a:t>babel-polyfill</a:t>
            </a:r>
            <a:r>
              <a:rPr lang="en-US" sz="2000" dirty="0"/>
              <a:t> for older browsers and devices support (</a:t>
            </a:r>
            <a:r>
              <a:rPr lang="en-US" sz="2000" dirty="0" err="1"/>
              <a:t>e.g</a:t>
            </a:r>
            <a:r>
              <a:rPr lang="en-US" sz="2000" dirty="0"/>
              <a:t> IE &lt; 11)</a:t>
            </a:r>
          </a:p>
          <a:p>
            <a:pPr marL="685800" lvl="1">
              <a:lnSpc>
                <a:spcPct val="150000"/>
              </a:lnSpc>
            </a:pPr>
            <a:endParaRPr lang="en-US" sz="2000" dirty="0">
              <a:solidFill>
                <a:schemeClr val="tx1"/>
              </a:solidFill>
              <a:sym typeface="Calibri"/>
            </a:endParaRPr>
          </a:p>
          <a:p>
            <a:pPr marL="285750" indent="-285750">
              <a:lnSpc>
                <a:spcPct val="150000"/>
              </a:lnSpc>
              <a:buFont typeface="Arial" panose="020B0604020202020204" pitchFamily="34" charset="0"/>
              <a:buChar char="•"/>
            </a:pPr>
            <a:r>
              <a:rPr lang="en-US" sz="2400" b="1" dirty="0"/>
              <a:t>requestAnimationFrame</a:t>
            </a:r>
            <a:r>
              <a:rPr lang="en-US" dirty="0"/>
              <a:t>    </a:t>
            </a:r>
            <a:r>
              <a:rPr lang="en-US" sz="2400" dirty="0"/>
              <a:t>(even in test environments)</a:t>
            </a:r>
          </a:p>
          <a:p>
            <a:pPr marL="1028700" lvl="1" indent="-342900">
              <a:lnSpc>
                <a:spcPct val="150000"/>
              </a:lnSpc>
              <a:buFont typeface="Wingdings" pitchFamily="2" charset="2"/>
              <a:buChar char="ü"/>
            </a:pPr>
            <a:r>
              <a:rPr lang="en-US" sz="2000" dirty="0"/>
              <a:t>use the </a:t>
            </a:r>
            <a:r>
              <a:rPr lang="en-US" sz="2000" dirty="0">
                <a:hlinkClick r:id="rId7"/>
              </a:rPr>
              <a:t>raf</a:t>
            </a:r>
            <a:r>
              <a:rPr lang="en-US" sz="2000" dirty="0"/>
              <a:t> package to shim requestAnimationFrame</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76030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Packaging</a:t>
            </a:r>
          </a:p>
        </p:txBody>
      </p:sp>
      <p:sp>
        <p:nvSpPr>
          <p:cNvPr id="3" name="TextBox 2">
            <a:extLst>
              <a:ext uri="{FF2B5EF4-FFF2-40B4-BE49-F238E27FC236}">
                <a16:creationId xmlns:a16="http://schemas.microsoft.com/office/drawing/2014/main" id="{0A205DE2-FA28-1542-AEEC-45D49D9D71D3}"/>
              </a:ext>
            </a:extLst>
          </p:cNvPr>
          <p:cNvSpPr txBox="1"/>
          <p:nvPr/>
        </p:nvSpPr>
        <p:spPr>
          <a:xfrm>
            <a:off x="457200" y="1248156"/>
            <a:ext cx="8686800" cy="550920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rgbClr val="1A1A1A"/>
                </a:solidFill>
                <a:latin typeface="-apple-system"/>
              </a:rPr>
              <a:t>No</a:t>
            </a:r>
            <a:r>
              <a:rPr lang="en-US" sz="2400" b="1" dirty="0">
                <a:solidFill>
                  <a:srgbClr val="1A1A1A"/>
                </a:solidFill>
                <a:latin typeface="-apple-system"/>
              </a:rPr>
              <a:t> </a:t>
            </a:r>
            <a:r>
              <a:rPr lang="en-US" sz="2400" b="1" dirty="0"/>
              <a:t>react/lib/*</a:t>
            </a:r>
            <a:r>
              <a:rPr lang="en-US" sz="2400" dirty="0">
                <a:solidFill>
                  <a:srgbClr val="1A1A1A"/>
                </a:solidFill>
                <a:latin typeface="-apple-system"/>
              </a:rPr>
              <a:t> and </a:t>
            </a:r>
            <a:r>
              <a:rPr lang="en-US" sz="2400" b="1" dirty="0"/>
              <a:t>react-</a:t>
            </a:r>
            <a:r>
              <a:rPr lang="en-US" sz="2400" b="1" dirty="0" err="1"/>
              <a:t>dom</a:t>
            </a:r>
            <a:r>
              <a:rPr lang="en-US" sz="2400" b="1" dirty="0"/>
              <a:t>/lib/* </a:t>
            </a:r>
            <a:r>
              <a:rPr lang="en-US" sz="2400" dirty="0"/>
              <a:t>anymore</a:t>
            </a:r>
          </a:p>
          <a:p>
            <a:pPr marL="285750" indent="-285750">
              <a:lnSpc>
                <a:spcPct val="200000"/>
              </a:lnSpc>
              <a:buFont typeface="Arial" panose="020B0604020202020204" pitchFamily="34" charset="0"/>
              <a:buChar char="•"/>
            </a:pPr>
            <a:r>
              <a:rPr lang="en-US" sz="2400" dirty="0"/>
              <a:t>No </a:t>
            </a:r>
            <a:r>
              <a:rPr lang="en-US" sz="2400" b="1" dirty="0"/>
              <a:t>react-with-</a:t>
            </a:r>
            <a:r>
              <a:rPr lang="en-US" sz="2400" b="1" dirty="0" err="1"/>
              <a:t>addons.js</a:t>
            </a:r>
            <a:r>
              <a:rPr lang="en-US" sz="2400" dirty="0"/>
              <a:t> build anymore. </a:t>
            </a:r>
          </a:p>
          <a:p>
            <a:pPr marL="1028700" lvl="1" indent="-342900">
              <a:lnSpc>
                <a:spcPct val="150000"/>
              </a:lnSpc>
              <a:buFont typeface="Wingdings" pitchFamily="2" charset="2"/>
              <a:buChar char="ü"/>
            </a:pPr>
            <a:r>
              <a:rPr lang="en-US" sz="2000" dirty="0">
                <a:solidFill>
                  <a:schemeClr val="tx1"/>
                </a:solidFill>
              </a:rPr>
              <a:t>All compatible </a:t>
            </a:r>
            <a:r>
              <a:rPr lang="en-US" sz="2000" dirty="0" err="1">
                <a:solidFill>
                  <a:schemeClr val="tx1"/>
                </a:solidFill>
              </a:rPr>
              <a:t>addons</a:t>
            </a:r>
            <a:r>
              <a:rPr lang="en-US" sz="2000" dirty="0">
                <a:solidFill>
                  <a:schemeClr val="tx1"/>
                </a:solidFill>
              </a:rPr>
              <a:t> are published separately on </a:t>
            </a:r>
            <a:r>
              <a:rPr lang="en-US" sz="2000" dirty="0" err="1">
                <a:solidFill>
                  <a:schemeClr val="tx1"/>
                </a:solidFill>
              </a:rPr>
              <a:t>npm</a:t>
            </a:r>
            <a:r>
              <a:rPr lang="en-US" sz="2000" dirty="0">
                <a:solidFill>
                  <a:schemeClr val="tx1"/>
                </a:solidFill>
              </a:rPr>
              <a:t>, and have single-file browser versions if you need them. </a:t>
            </a:r>
          </a:p>
          <a:p>
            <a:pPr marL="285750" lvl="1" indent="-285750">
              <a:buFont typeface="Arial" panose="020B0604020202020204" pitchFamily="34" charset="0"/>
              <a:buChar char="•"/>
            </a:pPr>
            <a:endParaRPr lang="en-US" sz="2000" dirty="0">
              <a:solidFill>
                <a:schemeClr val="tx1"/>
              </a:solidFill>
              <a:sym typeface="Calibri"/>
            </a:endParaRPr>
          </a:p>
          <a:p>
            <a:pPr marL="342900" indent="-342900">
              <a:buFont typeface="Arial" panose="020B0604020202020204" pitchFamily="34" charset="0"/>
              <a:buChar char="•"/>
            </a:pPr>
            <a:r>
              <a:rPr lang="en-US" sz="2400" dirty="0">
                <a:solidFill>
                  <a:srgbClr val="1A1A1A"/>
                </a:solidFill>
                <a:latin typeface="-apple-system"/>
              </a:rPr>
              <a:t>Changing </a:t>
            </a:r>
            <a:r>
              <a:rPr lang="en-US" sz="2400" b="1" dirty="0">
                <a:solidFill>
                  <a:srgbClr val="1A1A1A"/>
                </a:solidFill>
                <a:latin typeface="-apple-system"/>
              </a:rPr>
              <a:t>names and paths </a:t>
            </a:r>
            <a:r>
              <a:rPr lang="en-US" sz="2400" dirty="0">
                <a:solidFill>
                  <a:srgbClr val="1A1A1A"/>
                </a:solidFill>
                <a:latin typeface="-apple-system"/>
              </a:rPr>
              <a:t>to the single-file</a:t>
            </a:r>
            <a:br>
              <a:rPr lang="en-US" sz="2400" dirty="0">
                <a:solidFill>
                  <a:srgbClr val="1A1A1A"/>
                </a:solidFill>
                <a:latin typeface="-apple-system"/>
              </a:rPr>
            </a:br>
            <a:endParaRPr lang="en-US" sz="2400" dirty="0">
              <a:solidFill>
                <a:srgbClr val="1A1A1A"/>
              </a:solidFill>
              <a:latin typeface="-apple-system"/>
            </a:endParaRPr>
          </a:p>
          <a:p>
            <a:pPr lvl="1"/>
            <a:endParaRPr lang="en-US" sz="2000" dirty="0">
              <a:solidFill>
                <a:schemeClr val="tx1"/>
              </a:solidFill>
              <a:sym typeface="Calibri"/>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2" name="Picture 1">
            <a:extLst>
              <a:ext uri="{FF2B5EF4-FFF2-40B4-BE49-F238E27FC236}">
                <a16:creationId xmlns:a16="http://schemas.microsoft.com/office/drawing/2014/main" id="{468E07E8-2801-AC4A-B18A-C2F8822CA30E}"/>
              </a:ext>
            </a:extLst>
          </p:cNvPr>
          <p:cNvPicPr>
            <a:picLocks noChangeAspect="1"/>
          </p:cNvPicPr>
          <p:nvPr/>
        </p:nvPicPr>
        <p:blipFill>
          <a:blip r:embed="rId3"/>
          <a:stretch>
            <a:fillRect/>
          </a:stretch>
        </p:blipFill>
        <p:spPr>
          <a:xfrm>
            <a:off x="1036320" y="4414140"/>
            <a:ext cx="8040181" cy="2078100"/>
          </a:xfrm>
          <a:prstGeom prst="rect">
            <a:avLst/>
          </a:prstGeom>
        </p:spPr>
      </p:pic>
    </p:spTree>
    <p:extLst>
      <p:ext uri="{BB962C8B-B14F-4D97-AF65-F5344CB8AC3E}">
        <p14:creationId xmlns:p14="http://schemas.microsoft.com/office/powerpoint/2010/main" val="22431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REDUCED FILE SIZE</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384935"/>
            <a:ext cx="8260716" cy="5262979"/>
          </a:xfrm>
          <a:prstGeom prst="rect">
            <a:avLst/>
          </a:prstGeom>
          <a:noFill/>
        </p:spPr>
        <p:txBody>
          <a:bodyPr wrap="square" rtlCol="0">
            <a:spAutoFit/>
          </a:bodyPr>
          <a:lstStyle/>
          <a:p>
            <a:pPr marL="228600"/>
            <a:r>
              <a:rPr lang="en-US" sz="2400" dirty="0"/>
              <a:t>React v16.0 is actually </a:t>
            </a:r>
            <a:r>
              <a:rPr lang="en-US" sz="2400" b="1" dirty="0"/>
              <a:t>smaller</a:t>
            </a:r>
            <a:r>
              <a:rPr lang="en-US" sz="2400" dirty="0"/>
              <a:t> compared to 15.6.1</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 is </a:t>
            </a:r>
            <a:r>
              <a:rPr lang="en-US" sz="2400" b="1" dirty="0"/>
              <a:t>5.3 kb (2.2 kb </a:t>
            </a:r>
            <a:r>
              <a:rPr lang="en-US" sz="2400" b="1" dirty="0" err="1"/>
              <a:t>gzipped</a:t>
            </a:r>
            <a:r>
              <a:rPr lang="en-US" sz="2400" b="1" dirty="0"/>
              <a:t>), </a:t>
            </a:r>
            <a:r>
              <a:rPr lang="en-US" sz="2400" dirty="0"/>
              <a:t>down from 20.7 kb (6.9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sz="2400" dirty="0" err="1"/>
              <a:t>dom</a:t>
            </a:r>
            <a:r>
              <a:rPr lang="en-US" sz="2400" dirty="0"/>
              <a:t> is </a:t>
            </a:r>
            <a:r>
              <a:rPr lang="en-US" sz="2400" b="1" dirty="0"/>
              <a:t>103.7 kb (32.6 kb </a:t>
            </a:r>
            <a:r>
              <a:rPr lang="en-US" sz="2400" b="1" dirty="0" err="1"/>
              <a:t>gzipped</a:t>
            </a:r>
            <a:r>
              <a:rPr lang="en-US" sz="2400" b="1" dirty="0"/>
              <a:t>), </a:t>
            </a:r>
            <a:r>
              <a:rPr lang="en-US" sz="2400" dirty="0"/>
              <a:t>down from 141 kb (42.9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dirty="0"/>
              <a:t> + </a:t>
            </a:r>
            <a:r>
              <a:rPr lang="en-US" sz="2400" dirty="0"/>
              <a:t>react-</a:t>
            </a:r>
            <a:r>
              <a:rPr lang="en-US" sz="2400" dirty="0" err="1"/>
              <a:t>dom</a:t>
            </a:r>
            <a:r>
              <a:rPr lang="en-US" dirty="0"/>
              <a:t> </a:t>
            </a:r>
            <a:r>
              <a:rPr lang="en-US" sz="2400" dirty="0"/>
              <a:t>is </a:t>
            </a:r>
            <a:r>
              <a:rPr lang="en-US" sz="2400" b="1" dirty="0"/>
              <a:t>109 kb (34.8 kb </a:t>
            </a:r>
            <a:r>
              <a:rPr lang="en-US" sz="2400" b="1" dirty="0" err="1"/>
              <a:t>gzipped</a:t>
            </a:r>
            <a:r>
              <a:rPr lang="en-US" sz="2400" b="1" dirty="0"/>
              <a:t>), </a:t>
            </a:r>
            <a:r>
              <a:rPr lang="en-US" sz="2400" dirty="0"/>
              <a:t>down from 161.7 kb (49.8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228600"/>
            <a:r>
              <a:rPr lang="en-US" sz="2400" dirty="0"/>
              <a:t>That amounts to a combined </a:t>
            </a:r>
            <a:r>
              <a:rPr lang="en-US" sz="2400" b="1" dirty="0"/>
              <a:t>32% size decrease compared to the previous version (30% post-</a:t>
            </a:r>
            <a:r>
              <a:rPr lang="en-US" sz="2400" b="1" dirty="0" err="1"/>
              <a:t>gzip</a:t>
            </a:r>
            <a:r>
              <a:rPr lang="en-US" sz="2400" b="1" dirty="0"/>
              <a:t>)</a:t>
            </a:r>
            <a:endParaRPr lang="en-US" sz="2400" dirty="0"/>
          </a:p>
        </p:txBody>
      </p:sp>
    </p:spTree>
    <p:extLst>
      <p:ext uri="{BB962C8B-B14F-4D97-AF65-F5344CB8AC3E}">
        <p14:creationId xmlns:p14="http://schemas.microsoft.com/office/powerpoint/2010/main" val="62378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NEW CORE ARCHITECTURE</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Why Core Algorithm Rewrite?</a:t>
            </a:r>
            <a:endParaRPr sz="24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832968"/>
            <a:ext cx="9419706" cy="41549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rPr>
              <a:t>Asynchronous rendering</a:t>
            </a:r>
          </a:p>
          <a:p>
            <a:pPr marL="285750" indent="-285750">
              <a:lnSpc>
                <a:spcPct val="200000"/>
              </a:lnSpc>
              <a:buFont typeface="Arial" panose="020B0604020202020204" pitchFamily="34" charset="0"/>
              <a:buChar char="•"/>
            </a:pPr>
            <a:r>
              <a:rPr lang="en-US" sz="2400" dirty="0">
                <a:solidFill>
                  <a:schemeClr val="tx1"/>
                </a:solidFill>
              </a:rPr>
              <a:t>Efficient error handling using error boundaries</a:t>
            </a:r>
          </a:p>
          <a:p>
            <a:pPr marL="285750" indent="-285750">
              <a:lnSpc>
                <a:spcPct val="200000"/>
              </a:lnSpc>
              <a:buFont typeface="Arial" panose="020B0604020202020204" pitchFamily="34" charset="0"/>
              <a:buChar char="•"/>
            </a:pPr>
            <a:r>
              <a:rPr lang="en-US" sz="2400" dirty="0">
                <a:solidFill>
                  <a:schemeClr val="tx1"/>
                </a:solidFill>
              </a:rPr>
              <a:t>Longstanding features : </a:t>
            </a:r>
          </a:p>
          <a:p>
            <a:pPr marL="1028700" lvl="1" indent="-342900">
              <a:lnSpc>
                <a:spcPct val="150000"/>
              </a:lnSpc>
              <a:buFont typeface="Wingdings" pitchFamily="2" charset="2"/>
              <a:buChar char="ü"/>
            </a:pPr>
            <a:r>
              <a:rPr lang="en-US" sz="2000" dirty="0">
                <a:solidFill>
                  <a:schemeClr val="tx1"/>
                </a:solidFill>
                <a:sym typeface="Calibri"/>
              </a:rPr>
              <a:t>Fragments</a:t>
            </a:r>
          </a:p>
          <a:p>
            <a:pPr marL="1028700" lvl="1" indent="-342900">
              <a:lnSpc>
                <a:spcPct val="150000"/>
              </a:lnSpc>
              <a:buFont typeface="Wingdings" pitchFamily="2" charset="2"/>
              <a:buChar char="ü"/>
            </a:pPr>
            <a:r>
              <a:rPr lang="en-US" sz="2000" dirty="0">
                <a:solidFill>
                  <a:schemeClr val="tx1"/>
                </a:solidFill>
                <a:sym typeface="Calibri"/>
              </a:rPr>
              <a:t>Returning text from render</a:t>
            </a:r>
          </a:p>
          <a:p>
            <a:pPr marL="1028700" lvl="1" indent="-342900">
              <a:lnSpc>
                <a:spcPct val="150000"/>
              </a:lnSpc>
              <a:buFont typeface="Wingdings" pitchFamily="2" charset="2"/>
              <a:buChar char="ü"/>
            </a:pPr>
            <a:r>
              <a:rPr lang="en-US" sz="2000" dirty="0">
                <a:solidFill>
                  <a:schemeClr val="tx1"/>
                </a:solidFill>
              </a:rPr>
              <a:t>Simple, non-complex ways to write custom renderers </a:t>
            </a:r>
          </a:p>
          <a:p>
            <a:pPr marL="1028700" indent="-342900">
              <a:lnSpc>
                <a:spcPct val="150000"/>
              </a:lnSpc>
              <a:buFont typeface="Wingdings" pitchFamily="2" charset="2"/>
              <a:buChar char="ü"/>
            </a:pPr>
            <a:r>
              <a:rPr lang="en-US" sz="2000" dirty="0">
                <a:solidFill>
                  <a:schemeClr val="tx1"/>
                </a:solidFill>
                <a:sym typeface="Calibri"/>
              </a:rPr>
              <a:t>Scheduling of rendering work subtrees </a:t>
            </a:r>
            <a:endParaRPr lang="en-US" sz="2000" dirty="0">
              <a:solidFill>
                <a:schemeClr val="tx1"/>
              </a:solidFill>
            </a:endParaRPr>
          </a:p>
        </p:txBody>
      </p:sp>
      <p:pic>
        <p:nvPicPr>
          <p:cNvPr id="2" name="Picture 1">
            <a:extLst>
              <a:ext uri="{FF2B5EF4-FFF2-40B4-BE49-F238E27FC236}">
                <a16:creationId xmlns:a16="http://schemas.microsoft.com/office/drawing/2014/main" id="{773A4962-A80D-C040-8325-6A7E917AD2F5}"/>
              </a:ext>
            </a:extLst>
          </p:cNvPr>
          <p:cNvPicPr>
            <a:picLocks noChangeAspect="1"/>
          </p:cNvPicPr>
          <p:nvPr/>
        </p:nvPicPr>
        <p:blipFill>
          <a:blip r:embed="rId3"/>
          <a:stretch>
            <a:fillRect/>
          </a:stretch>
        </p:blipFill>
        <p:spPr>
          <a:xfrm>
            <a:off x="5990922" y="676275"/>
            <a:ext cx="3153078" cy="1789905"/>
          </a:xfrm>
          <a:prstGeom prst="rect">
            <a:avLst/>
          </a:prstGeom>
        </p:spPr>
      </p:pic>
    </p:spTree>
    <p:extLst>
      <p:ext uri="{BB962C8B-B14F-4D97-AF65-F5344CB8AC3E}">
        <p14:creationId xmlns:p14="http://schemas.microsoft.com/office/powerpoint/2010/main" val="11702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grpSp>
        <p:nvGrpSpPr>
          <p:cNvPr id="6" name="Group 5">
            <a:extLst>
              <a:ext uri="{FF2B5EF4-FFF2-40B4-BE49-F238E27FC236}">
                <a16:creationId xmlns:a16="http://schemas.microsoft.com/office/drawing/2014/main" id="{E8FA1F2A-F479-2C46-BF04-07B8D8B41EC1}"/>
              </a:ext>
            </a:extLst>
          </p:cNvPr>
          <p:cNvGrpSpPr/>
          <p:nvPr/>
        </p:nvGrpSpPr>
        <p:grpSpPr>
          <a:xfrm>
            <a:off x="4961062" y="0"/>
            <a:ext cx="3492500" cy="2324100"/>
            <a:chOff x="5112568" y="318212"/>
            <a:chExt cx="3492500" cy="2324100"/>
          </a:xfrm>
        </p:grpSpPr>
        <p:pic>
          <p:nvPicPr>
            <p:cNvPr id="2" name="Picture 1">
              <a:extLst>
                <a:ext uri="{FF2B5EF4-FFF2-40B4-BE49-F238E27FC236}">
                  <a16:creationId xmlns:a16="http://schemas.microsoft.com/office/drawing/2014/main" id="{0C1F8F64-19B0-6E4A-A038-6F1C70C20C66}"/>
                </a:ext>
              </a:extLst>
            </p:cNvPr>
            <p:cNvPicPr>
              <a:picLocks noChangeAspect="1"/>
            </p:cNvPicPr>
            <p:nvPr/>
          </p:nvPicPr>
          <p:blipFill>
            <a:blip r:embed="rId3"/>
            <a:stretch>
              <a:fillRect/>
            </a:stretch>
          </p:blipFill>
          <p:spPr>
            <a:xfrm>
              <a:off x="5112568" y="318212"/>
              <a:ext cx="3492500" cy="2324100"/>
            </a:xfrm>
            <a:prstGeom prst="rect">
              <a:avLst/>
            </a:prstGeom>
          </p:spPr>
        </p:pic>
        <p:pic>
          <p:nvPicPr>
            <p:cNvPr id="7" name="Picture 6">
              <a:extLst>
                <a:ext uri="{FF2B5EF4-FFF2-40B4-BE49-F238E27FC236}">
                  <a16:creationId xmlns:a16="http://schemas.microsoft.com/office/drawing/2014/main" id="{19E2D126-E647-8845-B295-CBD0720EAED4}"/>
                </a:ext>
              </a:extLst>
            </p:cNvPr>
            <p:cNvPicPr>
              <a:picLocks noChangeAspect="1"/>
            </p:cNvPicPr>
            <p:nvPr/>
          </p:nvPicPr>
          <p:blipFill>
            <a:blip r:embed="rId4"/>
            <a:stretch>
              <a:fillRect/>
            </a:stretch>
          </p:blipFill>
          <p:spPr>
            <a:xfrm>
              <a:off x="5286182" y="736888"/>
              <a:ext cx="998163" cy="885943"/>
            </a:xfrm>
            <a:prstGeom prst="rect">
              <a:avLst/>
            </a:prstGeom>
          </p:spPr>
        </p:pic>
      </p:grpSp>
      <p:sp>
        <p:nvSpPr>
          <p:cNvPr id="9" name="TextBox 8">
            <a:extLst>
              <a:ext uri="{FF2B5EF4-FFF2-40B4-BE49-F238E27FC236}">
                <a16:creationId xmlns:a16="http://schemas.microsoft.com/office/drawing/2014/main" id="{E1CEE5C1-1EBE-3640-B9B8-23D85E2F1551}"/>
              </a:ext>
            </a:extLst>
          </p:cNvPr>
          <p:cNvSpPr txBox="1"/>
          <p:nvPr/>
        </p:nvSpPr>
        <p:spPr>
          <a:xfrm>
            <a:off x="593723" y="1800661"/>
            <a:ext cx="8339575" cy="446276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rPr>
              <a:t>Compatible rewrite of the React </a:t>
            </a:r>
            <a:r>
              <a:rPr lang="en-US" sz="2400" kern="1200" dirty="0">
                <a:solidFill>
                  <a:schemeClr val="dk1"/>
                </a:solidFill>
                <a:latin typeface="Calibri"/>
                <a:cs typeface="Calibri"/>
                <a:sym typeface="Calibri"/>
              </a:rPr>
              <a:t>C</a:t>
            </a:r>
            <a:r>
              <a:rPr lang="en-US" sz="2400" kern="1200" dirty="0">
                <a:solidFill>
                  <a:schemeClr val="dk1"/>
                </a:solidFill>
                <a:latin typeface="Calibri"/>
                <a:ea typeface="Calibri"/>
                <a:cs typeface="Calibri"/>
                <a:sym typeface="Calibri"/>
              </a:rPr>
              <a:t>ore </a:t>
            </a:r>
            <a:r>
              <a:rPr lang="en-US" sz="2400" dirty="0">
                <a:solidFill>
                  <a:schemeClr val="tx1"/>
                </a:solidFill>
              </a:rPr>
              <a:t>algorithm</a:t>
            </a:r>
          </a:p>
          <a:p>
            <a:pPr marL="285750" indent="-285750">
              <a:lnSpc>
                <a:spcPct val="200000"/>
              </a:lnSpc>
              <a:buFont typeface="Arial" panose="020B0604020202020204" pitchFamily="34" charset="0"/>
              <a:buChar char="•"/>
            </a:pPr>
            <a:r>
              <a:rPr lang="en-US" sz="2400" b="1" dirty="0">
                <a:solidFill>
                  <a:schemeClr val="tx1"/>
                </a:solidFill>
              </a:rPr>
              <a:t>Incremental rendering</a:t>
            </a:r>
          </a:p>
          <a:p>
            <a:pPr marL="1028700" lvl="1" indent="-342900">
              <a:buFont typeface="Wingdings" pitchFamily="2" charset="2"/>
              <a:buChar char="ü"/>
            </a:pPr>
            <a:r>
              <a:rPr lang="en-US" sz="2000" dirty="0">
                <a:solidFill>
                  <a:schemeClr val="tx1"/>
                </a:solidFill>
                <a:sym typeface="Calibri"/>
              </a:rPr>
              <a:t>Ability to split the rendering into chunks and spread it over multiple frames</a:t>
            </a:r>
            <a:endParaRPr lang="en-US" sz="1800" b="1" dirty="0">
              <a:solidFill>
                <a:schemeClr val="tx1"/>
              </a:solidFill>
            </a:endParaRPr>
          </a:p>
          <a:p>
            <a:pPr marL="285750" indent="-285750">
              <a:lnSpc>
                <a:spcPct val="200000"/>
              </a:lnSpc>
              <a:buFont typeface="Arial" panose="020B0604020202020204" pitchFamily="34" charset="0"/>
              <a:buChar char="•"/>
            </a:pPr>
            <a:r>
              <a:rPr lang="en-US" sz="2400" b="1" dirty="0">
                <a:solidFill>
                  <a:schemeClr val="tx1"/>
                </a:solidFill>
              </a:rPr>
              <a:t>Task Scheduling:  </a:t>
            </a:r>
            <a:r>
              <a:rPr lang="en-US" sz="2400" dirty="0">
                <a:solidFill>
                  <a:schemeClr val="tx1"/>
                </a:solidFill>
              </a:rPr>
              <a:t>allows smooth rendering of the UI</a:t>
            </a:r>
          </a:p>
          <a:p>
            <a:pPr marL="1028700" lvl="1" indent="-342900">
              <a:buFont typeface="Wingdings" pitchFamily="2" charset="2"/>
              <a:buChar char="ü"/>
            </a:pPr>
            <a:r>
              <a:rPr lang="en-US" sz="2000" dirty="0">
                <a:solidFill>
                  <a:schemeClr val="tx1"/>
                </a:solidFill>
                <a:sym typeface="Calibri"/>
              </a:rPr>
              <a:t>Checking for more important updates rather than waiting for all the changes to be propagated  </a:t>
            </a:r>
            <a:r>
              <a:rPr lang="en-US" sz="2000" dirty="0">
                <a:solidFill>
                  <a:schemeClr val="tx1"/>
                </a:solidFill>
              </a:rPr>
              <a:t>throughout the entirety of the component tree before updating the UI</a:t>
            </a:r>
          </a:p>
          <a:p>
            <a:pPr marL="1028700" lvl="1" indent="-342900">
              <a:buFont typeface="Wingdings" pitchFamily="2" charset="2"/>
              <a:buChar char="ü"/>
            </a:pPr>
            <a:endParaRPr lang="en-US" sz="2000" dirty="0">
              <a:solidFill>
                <a:schemeClr val="tx1"/>
              </a:solidFill>
              <a:sym typeface="Calibri"/>
            </a:endParaRPr>
          </a:p>
          <a:p>
            <a:pPr marL="285750" indent="-285750">
              <a:buFont typeface="Arial" panose="020B0604020202020204" pitchFamily="34" charset="0"/>
              <a:buChar char="•"/>
            </a:pPr>
            <a:endParaRPr lang="en-US" sz="2000" dirty="0">
              <a:solidFill>
                <a:schemeClr val="tx1"/>
              </a:solidFill>
            </a:endParaRPr>
          </a:p>
        </p:txBody>
      </p:sp>
      <p:sp>
        <p:nvSpPr>
          <p:cNvPr id="8" name="Shape 684">
            <a:extLst>
              <a:ext uri="{FF2B5EF4-FFF2-40B4-BE49-F238E27FC236}">
                <a16:creationId xmlns:a16="http://schemas.microsoft.com/office/drawing/2014/main" id="{85694E84-B42C-D64C-901C-3B5E85C6B5BB}"/>
              </a:ext>
            </a:extLst>
          </p:cNvPr>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New Core Algorithm of React</a:t>
            </a:r>
            <a:endParaRPr sz="2400" b="1"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20109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ielsen Standard Texture 1">
  <a:themeElements>
    <a:clrScheme name="Custom 2">
      <a:dk1>
        <a:srgbClr val="000000"/>
      </a:dk1>
      <a:lt1>
        <a:srgbClr val="FFFFFF"/>
      </a:lt1>
      <a:dk2>
        <a:srgbClr val="000000"/>
      </a:dk2>
      <a:lt2>
        <a:srgbClr val="707276"/>
      </a:lt2>
      <a:accent1>
        <a:srgbClr val="00AEEF"/>
      </a:accent1>
      <a:accent2>
        <a:srgbClr val="B21DAC"/>
      </a:accent2>
      <a:accent3>
        <a:srgbClr val="8DC63F"/>
      </a:accent3>
      <a:accent4>
        <a:srgbClr val="FFB100"/>
      </a:accent4>
      <a:accent5>
        <a:srgbClr val="DC0015"/>
      </a:accent5>
      <a:accent6>
        <a:srgbClr val="000000"/>
      </a:accent6>
      <a:hlink>
        <a:srgbClr val="B21DAC"/>
      </a:hlink>
      <a:folHlink>
        <a:srgbClr val="DC00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6090</TotalTime>
  <Words>859</Words>
  <Application>Microsoft Macintosh PowerPoint</Application>
  <PresentationFormat>On-screen Show (4:3)</PresentationFormat>
  <Paragraphs>202</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Calibri</vt:lpstr>
      <vt:lpstr>Wingdings</vt:lpstr>
      <vt:lpstr>Nielsen Standard Texture 1</vt:lpstr>
      <vt:lpstr>What’s new in React 16</vt:lpstr>
      <vt:lpstr>ANNONCEMENT FOR WEBAPPS</vt:lpstr>
      <vt:lpstr>PowerPoint Presentation</vt:lpstr>
      <vt:lpstr>React 16.x Releases</vt:lpstr>
      <vt:lpstr>React 16 JS Environment Requirements</vt:lpstr>
      <vt:lpstr>Packaging</vt:lpstr>
      <vt:lpstr>REDUCED FILE SIZE</vt:lpstr>
      <vt:lpstr>NEW CORE ARCHITECTURE</vt:lpstr>
      <vt:lpstr>REACT FIBER</vt:lpstr>
      <vt:lpstr>REACT FIBER</vt:lpstr>
      <vt:lpstr>REACT FIBER</vt:lpstr>
      <vt:lpstr>REACT 16 FEATURES</vt:lpstr>
      <vt:lpstr>REACT 16 FEATURES OVERVIEW DEMO</vt:lpstr>
      <vt:lpstr>RESOURCES</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React 16</dc:title>
  <cp:lastModifiedBy>Marianna Etelson</cp:lastModifiedBy>
  <cp:revision>71</cp:revision>
  <dcterms:modified xsi:type="dcterms:W3CDTF">2018-02-07T09:41:40Z</dcterms:modified>
</cp:coreProperties>
</file>